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9" r:id="rId3"/>
    <p:sldId id="267" r:id="rId4"/>
    <p:sldId id="279" r:id="rId5"/>
    <p:sldId id="280" r:id="rId6"/>
    <p:sldId id="281" r:id="rId7"/>
    <p:sldId id="283" r:id="rId8"/>
    <p:sldId id="277" r:id="rId9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15891-5997-4BDC-B230-9451E6C446B1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CA959-63D4-4EBF-A59D-96BD992C36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2553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3982-C534-4094-AB7F-6B45DB93CFDC}" type="datetime1">
              <a:rPr lang="es-MX" smtClean="0"/>
              <a:t>29/01/2025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920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7244-5D81-473A-BF35-1B38AA980113}" type="datetime1">
              <a:rPr lang="es-MX" smtClean="0"/>
              <a:t>29/01/2025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936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1D2D2-ED19-44D9-9643-A0A5B68DFC78}" type="datetime1">
              <a:rPr lang="es-MX" smtClean="0"/>
              <a:t>29/01/2025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1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AA61-28E6-4751-8A85-2AB53DCB9F1B}" type="datetime1">
              <a:rPr lang="es-MX" smtClean="0"/>
              <a:t>29/01/2025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000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C559-049C-44EB-9247-A8BBB551ACE9}" type="datetime1">
              <a:rPr lang="es-MX" smtClean="0"/>
              <a:t>29/01/2025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93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398-F4EF-4D55-991C-0526C242BAB5}" type="datetime1">
              <a:rPr lang="es-MX" smtClean="0"/>
              <a:t>29/01/2025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2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AABF-C5DB-48A0-B35D-A5BC96FA9938}" type="datetime1">
              <a:rPr lang="es-MX" smtClean="0"/>
              <a:t>29/01/2025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77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0C9-00BB-439A-988B-CDF870A26B26}" type="datetime1">
              <a:rPr lang="es-MX" smtClean="0"/>
              <a:t>29/01/2025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58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0629-920B-4A39-B293-8C110216ADCC}" type="datetime1">
              <a:rPr lang="es-MX" smtClean="0"/>
              <a:t>29/01/2025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56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C479-6EAA-46C9-BE9A-110960EBD8CD}" type="datetime1">
              <a:rPr lang="es-MX" smtClean="0"/>
              <a:t>29/01/2025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24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62F7-E7BA-4777-82C3-CBE7682224A6}" type="datetime1">
              <a:rPr lang="es-MX" smtClean="0"/>
              <a:t>29/01/2025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21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8ABFD-F368-40BC-BD8C-130AC140E227}" type="datetime1">
              <a:rPr lang="es-MX" smtClean="0"/>
              <a:t>29/01/2025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B4136-B66B-462D-9C84-A6670ACA3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866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pentágono 3">
            <a:extLst>
              <a:ext uri="{FF2B5EF4-FFF2-40B4-BE49-F238E27FC236}">
                <a16:creationId xmlns:a16="http://schemas.microsoft.com/office/drawing/2014/main" id="{4A775923-885C-4EF7-8FE0-6CE9B7FCF299}"/>
              </a:ext>
            </a:extLst>
          </p:cNvPr>
          <p:cNvSpPr/>
          <p:nvPr/>
        </p:nvSpPr>
        <p:spPr>
          <a:xfrm rot="5400000">
            <a:off x="977030" y="-977030"/>
            <a:ext cx="4903940" cy="6858000"/>
          </a:xfrm>
          <a:prstGeom prst="homePlate">
            <a:avLst>
              <a:gd name="adj" fmla="val 29114"/>
            </a:avLst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1F4163E0-7DEF-4460-BDCA-2571112D1095}"/>
              </a:ext>
            </a:extLst>
          </p:cNvPr>
          <p:cNvSpPr/>
          <p:nvPr/>
        </p:nvSpPr>
        <p:spPr>
          <a:xfrm>
            <a:off x="3743653" y="2869922"/>
            <a:ext cx="2920194" cy="2943616"/>
          </a:xfrm>
          <a:prstGeom prst="ellipse">
            <a:avLst/>
          </a:prstGeom>
          <a:solidFill>
            <a:srgbClr val="00B0F0">
              <a:alpha val="84000"/>
            </a:srgbClr>
          </a:solidFill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D347BEA-8914-422F-8219-08C99BED77DE}"/>
              </a:ext>
            </a:extLst>
          </p:cNvPr>
          <p:cNvSpPr txBox="1"/>
          <p:nvPr/>
        </p:nvSpPr>
        <p:spPr>
          <a:xfrm>
            <a:off x="3974012" y="3938247"/>
            <a:ext cx="23047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latin typeface="Fira Sans Black" panose="020B0A03050000020004" pitchFamily="34" charset="0"/>
              </a:rPr>
              <a:t>2024</a:t>
            </a:r>
          </a:p>
        </p:txBody>
      </p:sp>
      <p:sp>
        <p:nvSpPr>
          <p:cNvPr id="8" name="Triángulo isósceles 7">
            <a:extLst>
              <a:ext uri="{FF2B5EF4-FFF2-40B4-BE49-F238E27FC236}">
                <a16:creationId xmlns:a16="http://schemas.microsoft.com/office/drawing/2014/main" id="{3F0C014F-1363-4DCA-B85E-10C8FB5F1F6B}"/>
              </a:ext>
            </a:extLst>
          </p:cNvPr>
          <p:cNvSpPr/>
          <p:nvPr/>
        </p:nvSpPr>
        <p:spPr>
          <a:xfrm rot="18992969">
            <a:off x="-726050" y="-259508"/>
            <a:ext cx="2318370" cy="1073697"/>
          </a:xfrm>
          <a:prstGeom prst="triangle">
            <a:avLst>
              <a:gd name="adj" fmla="val 46120"/>
            </a:avLst>
          </a:prstGeom>
          <a:solidFill>
            <a:schemeClr val="accent5">
              <a:lumMod val="60000"/>
              <a:lumOff val="4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Trapecio 9">
            <a:extLst>
              <a:ext uri="{FF2B5EF4-FFF2-40B4-BE49-F238E27FC236}">
                <a16:creationId xmlns:a16="http://schemas.microsoft.com/office/drawing/2014/main" id="{E3E6B486-93EA-4D67-A5DB-9D5F3CECD363}"/>
              </a:ext>
            </a:extLst>
          </p:cNvPr>
          <p:cNvSpPr/>
          <p:nvPr/>
        </p:nvSpPr>
        <p:spPr>
          <a:xfrm rot="12225740">
            <a:off x="-280457" y="3601233"/>
            <a:ext cx="2326198" cy="851769"/>
          </a:xfrm>
          <a:prstGeom prst="trapezoid">
            <a:avLst/>
          </a:prstGeom>
          <a:solidFill>
            <a:srgbClr val="00B0F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D722F36-1ACC-4C27-885B-69613591DBA3}"/>
              </a:ext>
            </a:extLst>
          </p:cNvPr>
          <p:cNvSpPr txBox="1"/>
          <p:nvPr/>
        </p:nvSpPr>
        <p:spPr>
          <a:xfrm>
            <a:off x="494029" y="6131347"/>
            <a:ext cx="55851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bg1">
                    <a:lumMod val="75000"/>
                  </a:schemeClr>
                </a:solidFill>
              </a:rPr>
              <a:t>Programa Anual 2024 de Desarrollo Archivístico del Congreso del Estado de Guanajuato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D6447E2-456C-48AF-BAB2-14A9A319A334}"/>
              </a:ext>
            </a:extLst>
          </p:cNvPr>
          <p:cNvSpPr txBox="1"/>
          <p:nvPr/>
        </p:nvSpPr>
        <p:spPr>
          <a:xfrm>
            <a:off x="433135" y="5649209"/>
            <a:ext cx="465416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0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ira Sans Black" panose="020B0A03050000020004" pitchFamily="34" charset="0"/>
              </a:rPr>
              <a:t>Informe de cumplimiento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E4761A4-2172-498B-A592-5339E57995A0}"/>
              </a:ext>
            </a:extLst>
          </p:cNvPr>
          <p:cNvCxnSpPr>
            <a:cxnSpLocks/>
          </p:cNvCxnSpPr>
          <p:nvPr/>
        </p:nvCxnSpPr>
        <p:spPr>
          <a:xfrm>
            <a:off x="433135" y="5813538"/>
            <a:ext cx="0" cy="1313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n 15" descr="ALA Archivos">
            <a:extLst>
              <a:ext uri="{FF2B5EF4-FFF2-40B4-BE49-F238E27FC236}">
                <a16:creationId xmlns:a16="http://schemas.microsoft.com/office/drawing/2014/main" id="{0286EB0C-6F47-4D6B-A4B7-DA7B3B4672B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080" y="8514182"/>
            <a:ext cx="1084924" cy="523221"/>
          </a:xfrm>
          <a:prstGeom prst="rect">
            <a:avLst/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pic>
        <p:nvPicPr>
          <p:cNvPr id="17" name="Imagen 16" descr="Logolegislatura">
            <a:extLst>
              <a:ext uri="{FF2B5EF4-FFF2-40B4-BE49-F238E27FC236}">
                <a16:creationId xmlns:a16="http://schemas.microsoft.com/office/drawing/2014/main" id="{082C52D0-1F27-4599-8F1E-B2B743EE43D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336" y="125581"/>
            <a:ext cx="2920194" cy="1030379"/>
          </a:xfrm>
          <a:prstGeom prst="rect">
            <a:avLst/>
          </a:prstGeom>
          <a:noFill/>
          <a:ln>
            <a:noFill/>
          </a:ln>
          <a:effectLst>
            <a:glow rad="38100">
              <a:schemeClr val="bg1">
                <a:alpha val="89000"/>
              </a:schemeClr>
            </a:glow>
          </a:effectLst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5EB75A55-44BE-47C1-8008-00704617EDB3}"/>
              </a:ext>
            </a:extLst>
          </p:cNvPr>
          <p:cNvSpPr txBox="1"/>
          <p:nvPr/>
        </p:nvSpPr>
        <p:spPr>
          <a:xfrm>
            <a:off x="253653" y="7367836"/>
            <a:ext cx="5585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chemeClr val="bg1">
                    <a:lumMod val="75000"/>
                  </a:schemeClr>
                </a:solidFill>
              </a:rPr>
              <a:t>Secretaría General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C515F26-ABF8-4ECE-9A3B-8F2A0029A8E0}"/>
              </a:ext>
            </a:extLst>
          </p:cNvPr>
          <p:cNvSpPr txBox="1"/>
          <p:nvPr/>
        </p:nvSpPr>
        <p:spPr>
          <a:xfrm>
            <a:off x="253653" y="7861109"/>
            <a:ext cx="60154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ira Sans Black" panose="020B0A03050000020004" pitchFamily="34" charset="0"/>
              </a:rPr>
              <a:t>Dirección General de Archivos 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CC2AD00-8B8E-48FD-B4DF-0C251F70816A}"/>
              </a:ext>
            </a:extLst>
          </p:cNvPr>
          <p:cNvCxnSpPr>
            <a:cxnSpLocks/>
          </p:cNvCxnSpPr>
          <p:nvPr/>
        </p:nvCxnSpPr>
        <p:spPr>
          <a:xfrm flipH="1">
            <a:off x="385984" y="8484338"/>
            <a:ext cx="382983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2834DAD-D83D-4153-8EAC-9A331AA09BAC}"/>
              </a:ext>
            </a:extLst>
          </p:cNvPr>
          <p:cNvSpPr txBox="1"/>
          <p:nvPr/>
        </p:nvSpPr>
        <p:spPr>
          <a:xfrm>
            <a:off x="569183" y="8542751"/>
            <a:ext cx="382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Guanajuato, 30 de enero del 2025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A03AE196-AF4C-4C5A-9618-9C04F5DD4A1E}"/>
              </a:ext>
            </a:extLst>
          </p:cNvPr>
          <p:cNvSpPr/>
          <p:nvPr/>
        </p:nvSpPr>
        <p:spPr>
          <a:xfrm>
            <a:off x="367091" y="8596009"/>
            <a:ext cx="215761" cy="22144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02958C03-805E-401C-BBF5-277354528AA7}"/>
              </a:ext>
            </a:extLst>
          </p:cNvPr>
          <p:cNvSpPr/>
          <p:nvPr/>
        </p:nvSpPr>
        <p:spPr>
          <a:xfrm>
            <a:off x="5954866" y="5254622"/>
            <a:ext cx="369036" cy="39733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Marcador de número de diapositiva 29">
            <a:extLst>
              <a:ext uri="{FF2B5EF4-FFF2-40B4-BE49-F238E27FC236}">
                <a16:creationId xmlns:a16="http://schemas.microsoft.com/office/drawing/2014/main" id="{E4D4B3D8-5361-4CD6-BCED-11B8392E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70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2FB9630-A0FC-46C5-A30E-2B1E2F9BD14A}"/>
              </a:ext>
            </a:extLst>
          </p:cNvPr>
          <p:cNvSpPr/>
          <p:nvPr/>
        </p:nvSpPr>
        <p:spPr>
          <a:xfrm>
            <a:off x="1171460" y="182880"/>
            <a:ext cx="5714047" cy="15849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FFC67B-5F00-4DC9-9322-5B89E26B0E62}"/>
              </a:ext>
            </a:extLst>
          </p:cNvPr>
          <p:cNvSpPr/>
          <p:nvPr/>
        </p:nvSpPr>
        <p:spPr>
          <a:xfrm>
            <a:off x="-54291" y="15240"/>
            <a:ext cx="2111692" cy="1767417"/>
          </a:xfrm>
          <a:prstGeom prst="rect">
            <a:avLst/>
          </a:prstGeom>
          <a:solidFill>
            <a:srgbClr val="00B0F0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5B0FEC9-2AB6-428B-A2F6-223FADF2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856" y="91651"/>
            <a:ext cx="4127551" cy="1767417"/>
          </a:xfrm>
        </p:spPr>
        <p:txBody>
          <a:bodyPr>
            <a:normAutofit/>
          </a:bodyPr>
          <a:lstStyle/>
          <a:p>
            <a:pPr marR="379095" indent="4445">
              <a:spcAft>
                <a:spcPts val="0"/>
              </a:spcAft>
            </a:pP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INFORME DE CUMPLIMIENTO</a:t>
            </a:r>
            <a:b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PROGRAMA ANUAL DE DESARROLLO ARCHIVÍSTICO</a:t>
            </a:r>
            <a:r>
              <a:rPr lang="es-ES" sz="1600" b="1" spc="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s-ES" sz="1600" b="1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(PADA)</a:t>
            </a:r>
            <a:r>
              <a:rPr lang="es-ES" sz="1600" b="1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MX" sz="1600" b="1" spc="-25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CONGRESO</a:t>
            </a:r>
            <a:r>
              <a:rPr lang="es-ES" sz="1600" b="1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es-ES" sz="1600" b="1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s-ES" sz="1600" b="1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1600" b="1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GUANAJUATO</a:t>
            </a:r>
            <a:endParaRPr lang="es-MX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6BFFE62-DE00-4AD0-9DC4-B9F8A0E6240F}"/>
              </a:ext>
            </a:extLst>
          </p:cNvPr>
          <p:cNvSpPr/>
          <p:nvPr/>
        </p:nvSpPr>
        <p:spPr>
          <a:xfrm>
            <a:off x="1508760" y="914400"/>
            <a:ext cx="312420" cy="3119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 descr="Logolegislatura">
            <a:extLst>
              <a:ext uri="{FF2B5EF4-FFF2-40B4-BE49-F238E27FC236}">
                <a16:creationId xmlns:a16="http://schemas.microsoft.com/office/drawing/2014/main" id="{56A14A00-6BCD-455A-9035-B7B11B398D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1"/>
            <a:ext cx="1171460" cy="396240"/>
          </a:xfrm>
          <a:prstGeom prst="rect">
            <a:avLst/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813540E-B023-4FDD-8724-8E2FAC9A703D}"/>
              </a:ext>
            </a:extLst>
          </p:cNvPr>
          <p:cNvSpPr txBox="1"/>
          <p:nvPr/>
        </p:nvSpPr>
        <p:spPr>
          <a:xfrm>
            <a:off x="15240" y="2255559"/>
            <a:ext cx="661102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368300" indent="457200" algn="just">
              <a:spcAft>
                <a:spcPts val="0"/>
              </a:spcAft>
            </a:pPr>
            <a:r>
              <a:rPr lang="es-ES" sz="1600" dirty="0">
                <a:effectLst/>
                <a:ea typeface="Arial" panose="020B0604020202020204" pitchFamily="34" charset="0"/>
              </a:rPr>
              <a:t>El presente documento</a:t>
            </a:r>
            <a:r>
              <a:rPr lang="es-ES" sz="1600" spc="20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constituye el marco sobre el cual se da observancia a lo establecido en el </a:t>
            </a:r>
            <a:r>
              <a:rPr lang="es-ES" sz="1600" b="1" dirty="0">
                <a:effectLst/>
                <a:ea typeface="Arial" panose="020B0604020202020204" pitchFamily="34" charset="0"/>
              </a:rPr>
              <a:t>Artículo 27 de la Ley de Archivos del Estado de Guanajuato, </a:t>
            </a:r>
            <a:r>
              <a:rPr lang="es-ES" sz="1600" dirty="0">
                <a:effectLst/>
                <a:ea typeface="Arial" panose="020B0604020202020204" pitchFamily="34" charset="0"/>
              </a:rPr>
              <a:t>que a la letra dice: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Los sujetos obligados deberán elaborar un informe anual detallado sobre el cumplimiento del programa anual y publicarlo en su portal electrónico, a más tardar el último día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del</a:t>
            </a:r>
            <a:r>
              <a:rPr lang="es-ES" sz="1600" b="1" i="1" spc="-2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mes</a:t>
            </a:r>
            <a:r>
              <a:rPr lang="es-ES" sz="1600" b="1" i="1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de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enero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del</a:t>
            </a:r>
            <a:r>
              <a:rPr lang="es-ES" sz="1600" b="1" i="1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siguiente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año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de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la</a:t>
            </a:r>
            <a:r>
              <a:rPr lang="es-ES" sz="1600" b="1" i="1" spc="-3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ejecución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de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dicho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programa,</a:t>
            </a:r>
            <a:r>
              <a:rPr lang="es-ES" sz="1600" b="1" i="1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con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la</a:t>
            </a:r>
            <a:r>
              <a:rPr lang="es-ES" sz="1600" b="1" i="1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finalidad</a:t>
            </a:r>
            <a:r>
              <a:rPr lang="es-ES" sz="1600" b="1" i="1" spc="-3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de dar</a:t>
            </a:r>
            <a:r>
              <a:rPr lang="es-ES" sz="1600" b="1" i="1" spc="-45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a</a:t>
            </a:r>
            <a:r>
              <a:rPr lang="es-ES" sz="1600" b="1" i="1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conocer</a:t>
            </a:r>
            <a:r>
              <a:rPr lang="es-ES" sz="1600" b="1" i="1" spc="-3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el</a:t>
            </a:r>
            <a:r>
              <a:rPr lang="es-ES" sz="1600" b="1" i="1" spc="-3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cumplimiento</a:t>
            </a:r>
            <a:r>
              <a:rPr lang="es-ES" sz="1600" b="1" i="1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al</a:t>
            </a:r>
            <a:r>
              <a:rPr lang="es-ES" sz="1600" b="1" i="1" spc="-3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Programa</a:t>
            </a:r>
            <a:r>
              <a:rPr lang="es-ES" sz="1600" b="1" i="1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Anual</a:t>
            </a:r>
            <a:r>
              <a:rPr lang="es-ES" sz="1600" b="1" i="1" spc="-3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de</a:t>
            </a:r>
            <a:r>
              <a:rPr lang="es-ES" sz="1600" b="1" i="1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Desarrollo</a:t>
            </a:r>
            <a:r>
              <a:rPr lang="es-ES" sz="1600" b="1" i="1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Archivístico</a:t>
            </a:r>
            <a:r>
              <a:rPr lang="es-ES" sz="1600" b="1" i="1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b="1" i="1" dirty="0">
                <a:effectLst/>
                <a:ea typeface="Arial" panose="020B0604020202020204" pitchFamily="34" charset="0"/>
              </a:rPr>
              <a:t>2024,</a:t>
            </a:r>
            <a:r>
              <a:rPr lang="es-ES" sz="1600" spc="-2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mismo</a:t>
            </a:r>
            <a:r>
              <a:rPr lang="es-ES" sz="1600" spc="-3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que fue diseñado con el objetivo de implementar</a:t>
            </a:r>
            <a:r>
              <a:rPr lang="es-ES" sz="1600" spc="20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la mejora institucional en materia de archivos, para modernizar los servicios documentales y archivísticos encaminados a los procesos de organización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y</a:t>
            </a:r>
            <a:r>
              <a:rPr lang="es-ES" sz="1600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conservación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documental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en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los</a:t>
            </a:r>
            <a:r>
              <a:rPr lang="es-ES" sz="1600" spc="-2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archivos</a:t>
            </a:r>
            <a:r>
              <a:rPr lang="es-ES" sz="1600" spc="-2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de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trámite,</a:t>
            </a:r>
            <a:r>
              <a:rPr lang="es-ES" sz="1600" spc="-3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concentración</a:t>
            </a:r>
            <a:r>
              <a:rPr lang="es-ES" sz="1600" spc="-2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histórico del Congreso del Estado de Guanajuato.</a:t>
            </a:r>
            <a:endParaRPr lang="es-MX" sz="1600" dirty="0">
              <a:effectLst/>
              <a:ea typeface="Arial" panose="020B0604020202020204" pitchFamily="34" charset="0"/>
            </a:endParaRPr>
          </a:p>
          <a:p>
            <a:pPr marR="368300">
              <a:spcAft>
                <a:spcPts val="0"/>
              </a:spcAft>
            </a:pPr>
            <a:r>
              <a:rPr lang="es-ES" sz="1600" dirty="0">
                <a:effectLst/>
                <a:ea typeface="Arial" panose="020B0604020202020204" pitchFamily="34" charset="0"/>
              </a:rPr>
              <a:t> </a:t>
            </a:r>
            <a:endParaRPr lang="es-MX" sz="1600" dirty="0">
              <a:effectLst/>
              <a:ea typeface="Arial" panose="020B0604020202020204" pitchFamily="34" charset="0"/>
            </a:endParaRPr>
          </a:p>
          <a:p>
            <a:pPr marR="368300">
              <a:spcAft>
                <a:spcPts val="0"/>
              </a:spcAft>
            </a:pPr>
            <a:r>
              <a:rPr lang="es-ES" sz="1600" dirty="0">
                <a:effectLst/>
                <a:ea typeface="Arial" panose="020B0604020202020204" pitchFamily="34" charset="0"/>
              </a:rPr>
              <a:t> </a:t>
            </a:r>
            <a:endParaRPr lang="es-MX" sz="1600" dirty="0">
              <a:effectLst/>
              <a:ea typeface="Arial" panose="020B0604020202020204" pitchFamily="34" charset="0"/>
            </a:endParaRPr>
          </a:p>
          <a:p>
            <a:pPr marR="368300">
              <a:spcBef>
                <a:spcPts val="5"/>
              </a:spcBef>
              <a:spcAft>
                <a:spcPts val="0"/>
              </a:spcAft>
            </a:pPr>
            <a:r>
              <a:rPr lang="es-ES" sz="1600" dirty="0">
                <a:effectLst/>
                <a:ea typeface="Arial" panose="020B0604020202020204" pitchFamily="34" charset="0"/>
              </a:rPr>
              <a:t> </a:t>
            </a:r>
            <a:endParaRPr lang="es-MX" sz="1600" dirty="0">
              <a:effectLst/>
              <a:ea typeface="Arial" panose="020B0604020202020204" pitchFamily="34" charset="0"/>
            </a:endParaRPr>
          </a:p>
          <a:p>
            <a:pPr marL="457200" marR="368300" indent="457200" algn="just">
              <a:spcAft>
                <a:spcPts val="0"/>
              </a:spcAft>
            </a:pPr>
            <a:r>
              <a:rPr lang="es-ES" sz="1600" dirty="0">
                <a:effectLst/>
                <a:ea typeface="Arial" panose="020B0604020202020204" pitchFamily="34" charset="0"/>
              </a:rPr>
              <a:t>Por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lo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anteriormente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mencionado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la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Dirección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General</a:t>
            </a:r>
            <a:r>
              <a:rPr lang="es-ES" sz="1600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de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Archivos</a:t>
            </a:r>
            <a:r>
              <a:rPr lang="es-ES" sz="1600" spc="-2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de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este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Congreso del Estado, hace de su conocimiento del Grupo Interdisciplinario en materias de Archivos el presente Informe del Programa Anual de Desarrollo Archivístico (PADA) 2024.</a:t>
            </a:r>
            <a:endParaRPr lang="es-MX" sz="1600" dirty="0">
              <a:effectLst/>
              <a:ea typeface="Arial" panose="020B0604020202020204" pitchFamily="34" charset="0"/>
            </a:endParaRPr>
          </a:p>
          <a:p>
            <a:pPr algn="just"/>
            <a:endParaRPr lang="es-ES" sz="1600" dirty="0"/>
          </a:p>
        </p:txBody>
      </p:sp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79B7DE37-6148-4D52-9947-B0D139C3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2</a:t>
            </a:fld>
            <a:endParaRPr lang="es-MX"/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F6570EA4-9B83-4C50-A8A5-59A6E58B1D1A}"/>
              </a:ext>
            </a:extLst>
          </p:cNvPr>
          <p:cNvSpPr/>
          <p:nvPr/>
        </p:nvSpPr>
        <p:spPr>
          <a:xfrm>
            <a:off x="0" y="8641926"/>
            <a:ext cx="6233160" cy="486834"/>
          </a:xfrm>
          <a:prstGeom prst="homePlate">
            <a:avLst/>
          </a:prstGeom>
          <a:solidFill>
            <a:schemeClr val="bg2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tx1"/>
                </a:solidFill>
              </a:rPr>
              <a:t>Dirección General de Archivos </a:t>
            </a:r>
          </a:p>
        </p:txBody>
      </p:sp>
    </p:spTree>
    <p:extLst>
      <p:ext uri="{BB962C8B-B14F-4D97-AF65-F5344CB8AC3E}">
        <p14:creationId xmlns:p14="http://schemas.microsoft.com/office/powerpoint/2010/main" val="1170334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2FB9630-A0FC-46C5-A30E-2B1E2F9BD14A}"/>
              </a:ext>
            </a:extLst>
          </p:cNvPr>
          <p:cNvSpPr/>
          <p:nvPr/>
        </p:nvSpPr>
        <p:spPr>
          <a:xfrm>
            <a:off x="1171460" y="182880"/>
            <a:ext cx="5714047" cy="10279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FFC67B-5F00-4DC9-9322-5B89E26B0E62}"/>
              </a:ext>
            </a:extLst>
          </p:cNvPr>
          <p:cNvSpPr/>
          <p:nvPr/>
        </p:nvSpPr>
        <p:spPr>
          <a:xfrm>
            <a:off x="-89735" y="-89205"/>
            <a:ext cx="1975799" cy="1300053"/>
          </a:xfrm>
          <a:prstGeom prst="rect">
            <a:avLst/>
          </a:prstGeom>
          <a:solidFill>
            <a:srgbClr val="00B0F0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5B0FEC9-2AB6-428B-A2F6-223FADF2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25" y="-74232"/>
            <a:ext cx="4329111" cy="1767417"/>
          </a:xfrm>
        </p:spPr>
        <p:txBody>
          <a:bodyPr/>
          <a:lstStyle/>
          <a:p>
            <a:r>
              <a:rPr lang="es-MX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ira Sans Black" panose="020B0A03050000020004" pitchFamily="34" charset="0"/>
              </a:rPr>
              <a:t>CUMPLIMIENTO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6BFFE62-DE00-4AD0-9DC4-B9F8A0E6240F}"/>
              </a:ext>
            </a:extLst>
          </p:cNvPr>
          <p:cNvSpPr/>
          <p:nvPr/>
        </p:nvSpPr>
        <p:spPr>
          <a:xfrm>
            <a:off x="1445488" y="661809"/>
            <a:ext cx="312420" cy="3119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 descr="Logolegislatura">
            <a:extLst>
              <a:ext uri="{FF2B5EF4-FFF2-40B4-BE49-F238E27FC236}">
                <a16:creationId xmlns:a16="http://schemas.microsoft.com/office/drawing/2014/main" id="{56A14A00-6BCD-455A-9035-B7B11B398D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1"/>
            <a:ext cx="1171460" cy="396240"/>
          </a:xfrm>
          <a:prstGeom prst="rect">
            <a:avLst/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5937AF0F-2244-4391-9340-D04FDAEB73E8}"/>
              </a:ext>
            </a:extLst>
          </p:cNvPr>
          <p:cNvSpPr/>
          <p:nvPr/>
        </p:nvSpPr>
        <p:spPr>
          <a:xfrm>
            <a:off x="6000750" y="377710"/>
            <a:ext cx="771525" cy="677188"/>
          </a:xfrm>
          <a:prstGeom prst="ellipse">
            <a:avLst/>
          </a:prstGeom>
          <a:solidFill>
            <a:srgbClr val="00B0F0">
              <a:alpha val="84000"/>
            </a:srgbClr>
          </a:solidFill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/>
              <a:t>2024</a:t>
            </a:r>
          </a:p>
        </p:txBody>
      </p:sp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79B7DE37-6148-4D52-9947-B0D139C3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3</a:t>
            </a:fld>
            <a:endParaRPr lang="es-MX"/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F6570EA4-9B83-4C50-A8A5-59A6E58B1D1A}"/>
              </a:ext>
            </a:extLst>
          </p:cNvPr>
          <p:cNvSpPr/>
          <p:nvPr/>
        </p:nvSpPr>
        <p:spPr>
          <a:xfrm>
            <a:off x="0" y="8641926"/>
            <a:ext cx="6233160" cy="486834"/>
          </a:xfrm>
          <a:prstGeom prst="homePlate">
            <a:avLst/>
          </a:prstGeom>
          <a:solidFill>
            <a:schemeClr val="bg2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tx1"/>
                </a:solidFill>
              </a:rPr>
              <a:t>Dirección General de Archivos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DF1EE51-C529-4722-904B-401E58794F96}"/>
              </a:ext>
            </a:extLst>
          </p:cNvPr>
          <p:cNvSpPr txBox="1"/>
          <p:nvPr/>
        </p:nvSpPr>
        <p:spPr>
          <a:xfrm>
            <a:off x="33398" y="902654"/>
            <a:ext cx="6469857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90"/>
              </a:spcAft>
            </a:pPr>
            <a:r>
              <a:rPr lang="es-MX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4FDD4FE-1A62-4918-B297-CD8D63E0B155}"/>
              </a:ext>
            </a:extLst>
          </p:cNvPr>
          <p:cNvSpPr txBox="1"/>
          <p:nvPr/>
        </p:nvSpPr>
        <p:spPr>
          <a:xfrm>
            <a:off x="446615" y="1615237"/>
            <a:ext cx="4233431" cy="6701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Coordinación de Archivo de Trámite y Concentración 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E7305F90-E998-4B95-B6A5-00109C268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812920"/>
              </p:ext>
            </p:extLst>
          </p:nvPr>
        </p:nvGraphicFramePr>
        <p:xfrm>
          <a:off x="446615" y="2351849"/>
          <a:ext cx="6233160" cy="557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9285">
                  <a:extLst>
                    <a:ext uri="{9D8B030D-6E8A-4147-A177-3AD203B41FA5}">
                      <a16:colId xmlns:a16="http://schemas.microsoft.com/office/drawing/2014/main" val="1082862340"/>
                    </a:ext>
                  </a:extLst>
                </a:gridCol>
                <a:gridCol w="2318770">
                  <a:extLst>
                    <a:ext uri="{9D8B030D-6E8A-4147-A177-3AD203B41FA5}">
                      <a16:colId xmlns:a16="http://schemas.microsoft.com/office/drawing/2014/main" val="2015737778"/>
                    </a:ext>
                  </a:extLst>
                </a:gridCol>
                <a:gridCol w="586355">
                  <a:extLst>
                    <a:ext uri="{9D8B030D-6E8A-4147-A177-3AD203B41FA5}">
                      <a16:colId xmlns:a16="http://schemas.microsoft.com/office/drawing/2014/main" val="2774350539"/>
                    </a:ext>
                  </a:extLst>
                </a:gridCol>
                <a:gridCol w="2288750">
                  <a:extLst>
                    <a:ext uri="{9D8B030D-6E8A-4147-A177-3AD203B41FA5}">
                      <a16:colId xmlns:a16="http://schemas.microsoft.com/office/drawing/2014/main" val="2100040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54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Cumplimiento Ley de Archivos para el Estado de Guanajuato. 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CONTENIDO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REALIZADO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JUSTIFICACIÓN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867681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29, 42, 45, 50, 51, 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945" marR="62230"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Normatividad del funcionamiento de los archivos de</a:t>
                      </a:r>
                      <a:r>
                        <a:rPr lang="es-ES" sz="1200" spc="-4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trámite</a:t>
                      </a:r>
                      <a:r>
                        <a:rPr lang="es-ES" sz="1200" spc="-4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y</a:t>
                      </a:r>
                      <a:r>
                        <a:rPr lang="es-ES" sz="1200" spc="-3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concentración,</a:t>
                      </a:r>
                      <a:r>
                        <a:rPr lang="es-ES" sz="1200" spc="-3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así</a:t>
                      </a:r>
                      <a:r>
                        <a:rPr lang="es-ES" sz="1200" spc="-4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como</a:t>
                      </a:r>
                      <a:r>
                        <a:rPr lang="es-ES" sz="1200" spc="-4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presentación y circulación de las políticas del uso y manejo del Sistema Integral de Gestión Documental SID.</a:t>
                      </a:r>
                    </a:p>
                    <a:p>
                      <a:pPr marL="67945" marR="62230" algn="just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Se emitieron 3 normas: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Lineamientos del Archivo General del Congreso del Estado;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Reglas de Operación del GIMA;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Manual de Uso del SID.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1267364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945" algn="l"/>
                      <a:r>
                        <a:rPr lang="es-ES" sz="1200" dirty="0">
                          <a:effectLst/>
                        </a:rPr>
                        <a:t>Actualización</a:t>
                      </a:r>
                      <a:r>
                        <a:rPr lang="es-ES" sz="1200" spc="2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</a:t>
                      </a:r>
                      <a:r>
                        <a:rPr lang="es-ES" sz="1200" spc="2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los</a:t>
                      </a:r>
                      <a:r>
                        <a:rPr lang="es-ES" sz="1200" spc="2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Instrumentos</a:t>
                      </a:r>
                      <a:r>
                        <a:rPr lang="es-ES" sz="1200" spc="2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</a:t>
                      </a:r>
                      <a:r>
                        <a:rPr lang="es-ES" sz="1200" spc="2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Control</a:t>
                      </a:r>
                      <a:r>
                        <a:rPr lang="es-ES" sz="1200" spc="2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y Consulta Archivística.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Se actualizaron de la Unidades Administrativas del Congreso del Estado: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b="1" dirty="0">
                          <a:effectLst/>
                        </a:rPr>
                        <a:t>18</a:t>
                      </a:r>
                      <a:r>
                        <a:rPr lang="es-ES" sz="1200" dirty="0">
                          <a:effectLst/>
                        </a:rPr>
                        <a:t> Cuadros Generales de Clasificación Archivística;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b="1" dirty="0">
                          <a:effectLst/>
                        </a:rPr>
                        <a:t>18</a:t>
                      </a:r>
                      <a:r>
                        <a:rPr lang="es-ES" sz="1200" dirty="0">
                          <a:effectLst/>
                        </a:rPr>
                        <a:t> Catálogos de Disposición Documental;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r>
                        <a:rPr lang="es-ES" sz="1200" b="1" dirty="0">
                          <a:effectLst/>
                        </a:rPr>
                        <a:t>18 </a:t>
                      </a:r>
                      <a:r>
                        <a:rPr lang="es-ES" sz="1200" dirty="0">
                          <a:effectLst/>
                        </a:rPr>
                        <a:t>Guías de archivo documental </a:t>
                      </a:r>
                    </a:p>
                    <a:p>
                      <a:pPr marL="68580" algn="just">
                        <a:lnSpc>
                          <a:spcPts val="1050"/>
                        </a:lnSpc>
                      </a:pP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5285290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51,52,53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945" marR="62230"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Elaboración de las fichas técnicas de valoración documental de las series documentales de las áreas administrativas del Congreso del Estado.</a:t>
                      </a:r>
                    </a:p>
                    <a:p>
                      <a:pPr marL="67945" marR="62230" algn="just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63500" algn="just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elaboraron de 10 Unidades Administrativa y por serie archivística, lo que equivale a un total de </a:t>
                      </a:r>
                      <a:r>
                        <a:rPr lang="es-ES" sz="1200" b="1" dirty="0">
                          <a:effectLst/>
                        </a:rPr>
                        <a:t>227 </a:t>
                      </a:r>
                      <a:r>
                        <a:rPr lang="es-ES" sz="1200" dirty="0">
                          <a:effectLst/>
                        </a:rPr>
                        <a:t>fichas técnicas de valoración documental.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28665976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945" algn="l"/>
                      <a:r>
                        <a:rPr lang="es-ES" sz="1200" dirty="0">
                          <a:effectLst/>
                        </a:rPr>
                        <a:t>Acto</a:t>
                      </a:r>
                      <a:r>
                        <a:rPr lang="es-ES" sz="1200" spc="-6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protocolario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Donación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del</a:t>
                      </a:r>
                      <a:r>
                        <a:rPr lang="es-ES" sz="1200" spc="-6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Sistema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Integral de Gestión Documental SID.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/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63500" algn="just">
                        <a:lnSpc>
                          <a:spcPts val="1150"/>
                        </a:lnSpc>
                        <a:spcBef>
                          <a:spcPts val="10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entregaron en donación a 12 Instituciones públicas de diferentes estados del país el SID.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88953596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160944DB-80CA-42D4-810D-52C666DE2B43}"/>
              </a:ext>
            </a:extLst>
          </p:cNvPr>
          <p:cNvSpPr txBox="1"/>
          <p:nvPr/>
        </p:nvSpPr>
        <p:spPr>
          <a:xfrm>
            <a:off x="159175" y="3210538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F5DC6D9-033C-4D01-BDE6-D48E5E8E1D7E}"/>
              </a:ext>
            </a:extLst>
          </p:cNvPr>
          <p:cNvSpPr txBox="1"/>
          <p:nvPr/>
        </p:nvSpPr>
        <p:spPr>
          <a:xfrm>
            <a:off x="159175" y="4710284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1FFBAA2-6B51-4EA4-97C8-EF9A53CA827E}"/>
              </a:ext>
            </a:extLst>
          </p:cNvPr>
          <p:cNvSpPr txBox="1"/>
          <p:nvPr/>
        </p:nvSpPr>
        <p:spPr>
          <a:xfrm>
            <a:off x="167640" y="6108439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3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35E75D2-D822-433C-B8C5-3A6EAB87CAA0}"/>
              </a:ext>
            </a:extLst>
          </p:cNvPr>
          <p:cNvSpPr txBox="1"/>
          <p:nvPr/>
        </p:nvSpPr>
        <p:spPr>
          <a:xfrm>
            <a:off x="159174" y="7228738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7652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2FB9630-A0FC-46C5-A30E-2B1E2F9BD14A}"/>
              </a:ext>
            </a:extLst>
          </p:cNvPr>
          <p:cNvSpPr/>
          <p:nvPr/>
        </p:nvSpPr>
        <p:spPr>
          <a:xfrm>
            <a:off x="1171460" y="182880"/>
            <a:ext cx="5714047" cy="10279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FFC67B-5F00-4DC9-9322-5B89E26B0E62}"/>
              </a:ext>
            </a:extLst>
          </p:cNvPr>
          <p:cNvSpPr/>
          <p:nvPr/>
        </p:nvSpPr>
        <p:spPr>
          <a:xfrm>
            <a:off x="-89735" y="-89205"/>
            <a:ext cx="1975799" cy="1300053"/>
          </a:xfrm>
          <a:prstGeom prst="rect">
            <a:avLst/>
          </a:prstGeom>
          <a:solidFill>
            <a:srgbClr val="00B0F0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5B0FEC9-2AB6-428B-A2F6-223FADF2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25" y="-74232"/>
            <a:ext cx="4329111" cy="1767417"/>
          </a:xfrm>
        </p:spPr>
        <p:txBody>
          <a:bodyPr/>
          <a:lstStyle/>
          <a:p>
            <a:r>
              <a:rPr lang="es-MX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ira Sans Black" panose="020B0A03050000020004" pitchFamily="34" charset="0"/>
              </a:rPr>
              <a:t>CUMPLIMIENTO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6BFFE62-DE00-4AD0-9DC4-B9F8A0E6240F}"/>
              </a:ext>
            </a:extLst>
          </p:cNvPr>
          <p:cNvSpPr/>
          <p:nvPr/>
        </p:nvSpPr>
        <p:spPr>
          <a:xfrm>
            <a:off x="1445488" y="661809"/>
            <a:ext cx="312420" cy="3119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 descr="Logolegislatura">
            <a:extLst>
              <a:ext uri="{FF2B5EF4-FFF2-40B4-BE49-F238E27FC236}">
                <a16:creationId xmlns:a16="http://schemas.microsoft.com/office/drawing/2014/main" id="{56A14A00-6BCD-455A-9035-B7B11B398D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1"/>
            <a:ext cx="1171460" cy="396240"/>
          </a:xfrm>
          <a:prstGeom prst="rect">
            <a:avLst/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5937AF0F-2244-4391-9340-D04FDAEB73E8}"/>
              </a:ext>
            </a:extLst>
          </p:cNvPr>
          <p:cNvSpPr/>
          <p:nvPr/>
        </p:nvSpPr>
        <p:spPr>
          <a:xfrm>
            <a:off x="6000750" y="377710"/>
            <a:ext cx="771525" cy="677188"/>
          </a:xfrm>
          <a:prstGeom prst="ellipse">
            <a:avLst/>
          </a:prstGeom>
          <a:solidFill>
            <a:srgbClr val="00B0F0">
              <a:alpha val="84000"/>
            </a:srgbClr>
          </a:solidFill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/>
              <a:t>2024</a:t>
            </a:r>
          </a:p>
        </p:txBody>
      </p:sp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79B7DE37-6148-4D52-9947-B0D139C3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4</a:t>
            </a:fld>
            <a:endParaRPr lang="es-MX"/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F6570EA4-9B83-4C50-A8A5-59A6E58B1D1A}"/>
              </a:ext>
            </a:extLst>
          </p:cNvPr>
          <p:cNvSpPr/>
          <p:nvPr/>
        </p:nvSpPr>
        <p:spPr>
          <a:xfrm>
            <a:off x="0" y="8641926"/>
            <a:ext cx="6233160" cy="486834"/>
          </a:xfrm>
          <a:prstGeom prst="homePlate">
            <a:avLst/>
          </a:prstGeom>
          <a:solidFill>
            <a:schemeClr val="bg2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tx1"/>
                </a:solidFill>
              </a:rPr>
              <a:t>Dirección General de Archivos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DF1EE51-C529-4722-904B-401E58794F96}"/>
              </a:ext>
            </a:extLst>
          </p:cNvPr>
          <p:cNvSpPr txBox="1"/>
          <p:nvPr/>
        </p:nvSpPr>
        <p:spPr>
          <a:xfrm>
            <a:off x="33398" y="902654"/>
            <a:ext cx="6469857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90"/>
              </a:spcAft>
            </a:pPr>
            <a:r>
              <a:rPr lang="es-MX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4FDD4FE-1A62-4918-B297-CD8D63E0B155}"/>
              </a:ext>
            </a:extLst>
          </p:cNvPr>
          <p:cNvSpPr txBox="1"/>
          <p:nvPr/>
        </p:nvSpPr>
        <p:spPr>
          <a:xfrm>
            <a:off x="500383" y="1883069"/>
            <a:ext cx="4233431" cy="6701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Coordinación de Archivo de Trámite y Concentración 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E7305F90-E998-4B95-B6A5-00109C268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53655"/>
              </p:ext>
            </p:extLst>
          </p:nvPr>
        </p:nvGraphicFramePr>
        <p:xfrm>
          <a:off x="446615" y="2584014"/>
          <a:ext cx="6233160" cy="4855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710">
                  <a:extLst>
                    <a:ext uri="{9D8B030D-6E8A-4147-A177-3AD203B41FA5}">
                      <a16:colId xmlns:a16="http://schemas.microsoft.com/office/drawing/2014/main" val="1082862340"/>
                    </a:ext>
                  </a:extLst>
                </a:gridCol>
                <a:gridCol w="2347345">
                  <a:extLst>
                    <a:ext uri="{9D8B030D-6E8A-4147-A177-3AD203B41FA5}">
                      <a16:colId xmlns:a16="http://schemas.microsoft.com/office/drawing/2014/main" val="2015737778"/>
                    </a:ext>
                  </a:extLst>
                </a:gridCol>
                <a:gridCol w="586355">
                  <a:extLst>
                    <a:ext uri="{9D8B030D-6E8A-4147-A177-3AD203B41FA5}">
                      <a16:colId xmlns:a16="http://schemas.microsoft.com/office/drawing/2014/main" val="2774350539"/>
                    </a:ext>
                  </a:extLst>
                </a:gridCol>
                <a:gridCol w="2288750">
                  <a:extLst>
                    <a:ext uri="{9D8B030D-6E8A-4147-A177-3AD203B41FA5}">
                      <a16:colId xmlns:a16="http://schemas.microsoft.com/office/drawing/2014/main" val="2100040818"/>
                    </a:ext>
                  </a:extLst>
                </a:gridCol>
              </a:tblGrid>
              <a:tr h="65206">
                <a:tc>
                  <a:txBody>
                    <a:bodyPr/>
                    <a:lstStyle/>
                    <a:p>
                      <a:pPr marL="2254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Cumplimiento Ley de Archivos para el Estado de Guanajuato. 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CONTENIDO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REALIZADO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JUSTIFICACIÓN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867681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31,32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945" marR="62230"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Transferencias primarias, clasificación y organización de las secciones que integran</a:t>
                      </a:r>
                      <a:r>
                        <a:rPr lang="es-ES" sz="1200" spc="-6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el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Congreso</a:t>
                      </a:r>
                      <a:r>
                        <a:rPr lang="es-ES" sz="1200" spc="-6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del</a:t>
                      </a:r>
                      <a:r>
                        <a:rPr lang="es-ES" sz="1200" spc="-6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Estado</a:t>
                      </a:r>
                      <a:r>
                        <a:rPr lang="es-ES" sz="1200" spc="-6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conforme</a:t>
                      </a:r>
                      <a:r>
                        <a:rPr lang="es-ES" sz="1200" spc="-6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al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mapa topográfico del archivo de concentración.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1600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63500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</a:rPr>
                        <a:t>18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 transferencias primarias de las 18 Unidades Administrativas del Congreso del Estado de Guanajuato.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1267364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50, 51 ,52, 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945" algn="l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Reunión</a:t>
                      </a:r>
                      <a:r>
                        <a:rPr lang="es-ES" sz="1200" spc="-3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del</a:t>
                      </a:r>
                      <a:r>
                        <a:rPr lang="es-ES" sz="1200" spc="-35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Grupo</a:t>
                      </a:r>
                      <a:r>
                        <a:rPr lang="es-ES" sz="1200" spc="-3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Interdisciplinario</a:t>
                      </a:r>
                      <a:r>
                        <a:rPr lang="es-ES" sz="1200" spc="-3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en</a:t>
                      </a:r>
                      <a:r>
                        <a:rPr lang="es-ES" sz="1200" spc="-3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materia</a:t>
                      </a:r>
                      <a:r>
                        <a:rPr lang="es-ES" sz="1200" spc="-3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de </a:t>
                      </a:r>
                      <a:r>
                        <a:rPr lang="es-ES" sz="1200" spc="-10">
                          <a:effectLst/>
                        </a:rPr>
                        <a:t>Archivos.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1600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Se</a:t>
                      </a:r>
                      <a:r>
                        <a:rPr lang="es-ES" sz="1200" spc="155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llevo</a:t>
                      </a:r>
                      <a:r>
                        <a:rPr lang="es-ES" sz="1200" spc="165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a</a:t>
                      </a:r>
                      <a:r>
                        <a:rPr lang="es-ES" sz="1200" spc="155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cabo 1</a:t>
                      </a:r>
                      <a:r>
                        <a:rPr lang="es-ES" sz="1200" spc="155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reunión</a:t>
                      </a:r>
                      <a:r>
                        <a:rPr lang="es-ES" sz="1200" spc="155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del</a:t>
                      </a:r>
                      <a:r>
                        <a:rPr lang="es-ES" sz="1200" spc="150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Grupo Interdisciplinario</a:t>
                      </a:r>
                      <a:r>
                        <a:rPr lang="es-ES" sz="1200" spc="45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el</a:t>
                      </a:r>
                      <a:r>
                        <a:rPr lang="es-ES" sz="1200" spc="45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día</a:t>
                      </a:r>
                      <a:r>
                        <a:rPr lang="es-ES" sz="1200" spc="50" dirty="0">
                          <a:effectLst/>
                          <a:latin typeface="+mn-lt"/>
                        </a:rPr>
                        <a:t> 26 de enero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 de</a:t>
                      </a:r>
                      <a:r>
                        <a:rPr lang="es-ES" sz="12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spc="-10" dirty="0">
                          <a:effectLst/>
                          <a:latin typeface="+mn-lt"/>
                        </a:rPr>
                        <a:t>2024.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5285290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26, 29, 77, 93, 94, 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945" marR="62230"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Capacitación en materia de Archivos y Gestión documental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5715" algn="ctr"/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61595" algn="just">
                        <a:lnSpc>
                          <a:spcPts val="1150"/>
                        </a:lnSpc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</a:rPr>
                        <a:t>2 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Sistema Estatal de Archivos, </a:t>
                      </a:r>
                    </a:p>
                    <a:p>
                      <a:pPr marL="68580" marR="61595" algn="just">
                        <a:lnSpc>
                          <a:spcPts val="1150"/>
                        </a:lnSpc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</a:rPr>
                        <a:t>2 </a:t>
                      </a:r>
                      <a:r>
                        <a:rPr lang="es-ES" sz="1200" b="0" dirty="0">
                          <a:effectLst/>
                          <a:latin typeface="+mn-lt"/>
                        </a:rPr>
                        <a:t>P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rograma CONOCER </a:t>
                      </a:r>
                    </a:p>
                    <a:p>
                      <a:pPr marL="0" marR="61595" indent="0" algn="just">
                        <a:lnSpc>
                          <a:spcPts val="1150"/>
                        </a:lnSpc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  </a:t>
                      </a:r>
                      <a:r>
                        <a:rPr lang="es-ES" sz="1200" b="1" dirty="0">
                          <a:effectLst/>
                          <a:latin typeface="+mn-lt"/>
                        </a:rPr>
                        <a:t>3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 Personal del Congreso del       Estado.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28665976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93345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Registro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sistemático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la correspondencia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y comunicaciones</a:t>
                      </a:r>
                      <a:r>
                        <a:rPr lang="es-ES" sz="1200" spc="3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recibidas</a:t>
                      </a:r>
                      <a:r>
                        <a:rPr lang="es-ES" sz="1200" spc="39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</a:t>
                      </a:r>
                      <a:r>
                        <a:rPr lang="es-ES" sz="1200" spc="36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las</a:t>
                      </a:r>
                      <a:r>
                        <a:rPr lang="es-ES" sz="1200" spc="37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sesiones</a:t>
                      </a:r>
                      <a:r>
                        <a:rPr lang="es-ES" sz="1200" spc="370" dirty="0">
                          <a:effectLst/>
                        </a:rPr>
                        <a:t> </a:t>
                      </a:r>
                      <a:r>
                        <a:rPr lang="es-ES" sz="1200" spc="-25" dirty="0">
                          <a:effectLst/>
                        </a:rPr>
                        <a:t>del </a:t>
                      </a:r>
                      <a:r>
                        <a:rPr lang="es-ES" sz="1200" dirty="0">
                          <a:effectLst/>
                        </a:rPr>
                        <a:t>pleno</a:t>
                      </a:r>
                      <a:r>
                        <a:rPr lang="es-ES" sz="1200" spc="14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y</a:t>
                      </a:r>
                      <a:r>
                        <a:rPr lang="es-ES" sz="1200" spc="15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la</a:t>
                      </a:r>
                      <a:r>
                        <a:rPr lang="es-ES" sz="1200" spc="15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diputación</a:t>
                      </a:r>
                      <a:r>
                        <a:rPr lang="es-ES" sz="1200" spc="15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permanente</a:t>
                      </a:r>
                      <a:r>
                        <a:rPr lang="es-ES" sz="1200" spc="15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en</a:t>
                      </a:r>
                      <a:r>
                        <a:rPr lang="es-ES" sz="1200" spc="14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el</a:t>
                      </a:r>
                      <a:r>
                        <a:rPr lang="es-ES" sz="1200" spc="14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Sistema Integral de Gestión Documental SID.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0" algn="ctr"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R="368300" algn="ctr"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       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Se registraron en las series </a:t>
                      </a:r>
                      <a:r>
                        <a:rPr lang="es-ES" sz="1200" b="1" dirty="0">
                          <a:effectLst/>
                          <a:latin typeface="+mn-lt"/>
                        </a:rPr>
                        <a:t>1,318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 expedientes:</a:t>
                      </a:r>
                      <a:endParaRPr lang="es-MX" sz="1200" dirty="0">
                        <a:effectLst/>
                        <a:latin typeface="+mn-lt"/>
                      </a:endParaRP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</a:endParaRP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Asuntos de Ayuntamientos: </a:t>
                      </a:r>
                      <a:r>
                        <a:rPr lang="es-ES" sz="1200" b="1" dirty="0">
                          <a:effectLst/>
                          <a:latin typeface="+mn-lt"/>
                        </a:rPr>
                        <a:t>350 </a:t>
                      </a:r>
                      <a:endParaRPr lang="es-MX" sz="1200" dirty="0">
                        <a:effectLst/>
                        <a:latin typeface="+mn-lt"/>
                      </a:endParaRP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</a:endParaRP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Asuntos de particulares: </a:t>
                      </a:r>
                      <a:r>
                        <a:rPr lang="es-ES" sz="1200" b="1" dirty="0">
                          <a:effectLst/>
                          <a:latin typeface="+mn-lt"/>
                        </a:rPr>
                        <a:t>256 </a:t>
                      </a:r>
                      <a:endParaRPr lang="es-MX" sz="1200" dirty="0">
                        <a:effectLst/>
                        <a:latin typeface="+mn-lt"/>
                      </a:endParaRP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</a:endParaRP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Asuntos de Funcionarios: </a:t>
                      </a:r>
                      <a:r>
                        <a:rPr lang="es-ES" sz="1200" b="1" dirty="0">
                          <a:effectLst/>
                          <a:latin typeface="+mn-lt"/>
                        </a:rPr>
                        <a:t>354 </a:t>
                      </a:r>
                      <a:endParaRPr lang="es-MX" sz="1200" dirty="0">
                        <a:effectLst/>
                        <a:latin typeface="+mn-lt"/>
                      </a:endParaRP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</a:endParaRP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Asuntos de Diputados: </a:t>
                      </a:r>
                      <a:r>
                        <a:rPr lang="es-ES" sz="1200" b="1" dirty="0">
                          <a:effectLst/>
                          <a:latin typeface="+mn-lt"/>
                        </a:rPr>
                        <a:t>258</a:t>
                      </a:r>
                      <a:r>
                        <a:rPr lang="es-ES" sz="1200" dirty="0">
                          <a:effectLst/>
                          <a:latin typeface="+mn-lt"/>
                        </a:rPr>
                        <a:t> 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88953596"/>
                  </a:ext>
                </a:extLst>
              </a:tr>
            </a:tbl>
          </a:graphicData>
        </a:graphic>
      </p:graphicFrame>
      <p:sp>
        <p:nvSpPr>
          <p:cNvPr id="21" name="CuadroTexto 20">
            <a:extLst>
              <a:ext uri="{FF2B5EF4-FFF2-40B4-BE49-F238E27FC236}">
                <a16:creationId xmlns:a16="http://schemas.microsoft.com/office/drawing/2014/main" id="{8A6DDCAC-542D-4CDB-9CAA-EE35AB138B2C}"/>
              </a:ext>
            </a:extLst>
          </p:cNvPr>
          <p:cNvSpPr txBox="1"/>
          <p:nvPr/>
        </p:nvSpPr>
        <p:spPr>
          <a:xfrm>
            <a:off x="171450" y="3552088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5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0278697-9B02-4521-A78F-B279AB5A4F86}"/>
              </a:ext>
            </a:extLst>
          </p:cNvPr>
          <p:cNvSpPr txBox="1"/>
          <p:nvPr/>
        </p:nvSpPr>
        <p:spPr>
          <a:xfrm>
            <a:off x="167008" y="4442917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6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05D6099-FC73-47AB-B802-407A6B982205}"/>
              </a:ext>
            </a:extLst>
          </p:cNvPr>
          <p:cNvSpPr txBox="1"/>
          <p:nvPr/>
        </p:nvSpPr>
        <p:spPr>
          <a:xfrm>
            <a:off x="167007" y="5329921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7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96A1702-DFAE-49AE-B03E-7D0739660E6E}"/>
              </a:ext>
            </a:extLst>
          </p:cNvPr>
          <p:cNvSpPr txBox="1"/>
          <p:nvPr/>
        </p:nvSpPr>
        <p:spPr>
          <a:xfrm>
            <a:off x="170389" y="6602483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0486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2FB9630-A0FC-46C5-A30E-2B1E2F9BD14A}"/>
              </a:ext>
            </a:extLst>
          </p:cNvPr>
          <p:cNvSpPr/>
          <p:nvPr/>
        </p:nvSpPr>
        <p:spPr>
          <a:xfrm>
            <a:off x="1171460" y="182880"/>
            <a:ext cx="5714047" cy="10279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FFC67B-5F00-4DC9-9322-5B89E26B0E62}"/>
              </a:ext>
            </a:extLst>
          </p:cNvPr>
          <p:cNvSpPr/>
          <p:nvPr/>
        </p:nvSpPr>
        <p:spPr>
          <a:xfrm>
            <a:off x="-89735" y="-89205"/>
            <a:ext cx="1975799" cy="1300053"/>
          </a:xfrm>
          <a:prstGeom prst="rect">
            <a:avLst/>
          </a:prstGeom>
          <a:solidFill>
            <a:srgbClr val="00B0F0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5B0FEC9-2AB6-428B-A2F6-223FADF2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25" y="-74232"/>
            <a:ext cx="4329111" cy="1767417"/>
          </a:xfrm>
        </p:spPr>
        <p:txBody>
          <a:bodyPr/>
          <a:lstStyle/>
          <a:p>
            <a:r>
              <a:rPr lang="es-MX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ira Sans Black" panose="020B0A03050000020004" pitchFamily="34" charset="0"/>
              </a:rPr>
              <a:t>CUMPLIMIENTO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6BFFE62-DE00-4AD0-9DC4-B9F8A0E6240F}"/>
              </a:ext>
            </a:extLst>
          </p:cNvPr>
          <p:cNvSpPr/>
          <p:nvPr/>
        </p:nvSpPr>
        <p:spPr>
          <a:xfrm>
            <a:off x="1445488" y="661809"/>
            <a:ext cx="312420" cy="3119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 descr="Logolegislatura">
            <a:extLst>
              <a:ext uri="{FF2B5EF4-FFF2-40B4-BE49-F238E27FC236}">
                <a16:creationId xmlns:a16="http://schemas.microsoft.com/office/drawing/2014/main" id="{56A14A00-6BCD-455A-9035-B7B11B398D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1"/>
            <a:ext cx="1171460" cy="396240"/>
          </a:xfrm>
          <a:prstGeom prst="rect">
            <a:avLst/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5937AF0F-2244-4391-9340-D04FDAEB73E8}"/>
              </a:ext>
            </a:extLst>
          </p:cNvPr>
          <p:cNvSpPr/>
          <p:nvPr/>
        </p:nvSpPr>
        <p:spPr>
          <a:xfrm>
            <a:off x="6000750" y="377710"/>
            <a:ext cx="771525" cy="677188"/>
          </a:xfrm>
          <a:prstGeom prst="ellipse">
            <a:avLst/>
          </a:prstGeom>
          <a:solidFill>
            <a:srgbClr val="00B0F0">
              <a:alpha val="84000"/>
            </a:srgbClr>
          </a:solidFill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/>
              <a:t>2024</a:t>
            </a:r>
          </a:p>
        </p:txBody>
      </p:sp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79B7DE37-6148-4D52-9947-B0D139C3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5</a:t>
            </a:fld>
            <a:endParaRPr lang="es-MX"/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F6570EA4-9B83-4C50-A8A5-59A6E58B1D1A}"/>
              </a:ext>
            </a:extLst>
          </p:cNvPr>
          <p:cNvSpPr/>
          <p:nvPr/>
        </p:nvSpPr>
        <p:spPr>
          <a:xfrm>
            <a:off x="0" y="8641926"/>
            <a:ext cx="6233160" cy="486834"/>
          </a:xfrm>
          <a:prstGeom prst="homePlate">
            <a:avLst/>
          </a:prstGeom>
          <a:solidFill>
            <a:schemeClr val="bg2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tx1"/>
                </a:solidFill>
              </a:rPr>
              <a:t>Dirección General de Archivos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DF1EE51-C529-4722-904B-401E58794F96}"/>
              </a:ext>
            </a:extLst>
          </p:cNvPr>
          <p:cNvSpPr txBox="1"/>
          <p:nvPr/>
        </p:nvSpPr>
        <p:spPr>
          <a:xfrm>
            <a:off x="33398" y="902654"/>
            <a:ext cx="6469857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90"/>
              </a:spcAft>
            </a:pPr>
            <a:r>
              <a:rPr lang="es-MX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4FDD4FE-1A62-4918-B297-CD8D63E0B155}"/>
              </a:ext>
            </a:extLst>
          </p:cNvPr>
          <p:cNvSpPr txBox="1"/>
          <p:nvPr/>
        </p:nvSpPr>
        <p:spPr>
          <a:xfrm>
            <a:off x="610032" y="1501994"/>
            <a:ext cx="4233431" cy="6701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Coordinación de Archivo de Trámite y Concentración 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E7305F90-E998-4B95-B6A5-00109C268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585295"/>
              </p:ext>
            </p:extLst>
          </p:nvPr>
        </p:nvGraphicFramePr>
        <p:xfrm>
          <a:off x="452434" y="2277840"/>
          <a:ext cx="6233160" cy="6123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1660">
                  <a:extLst>
                    <a:ext uri="{9D8B030D-6E8A-4147-A177-3AD203B41FA5}">
                      <a16:colId xmlns:a16="http://schemas.microsoft.com/office/drawing/2014/main" val="1082862340"/>
                    </a:ext>
                  </a:extLst>
                </a:gridCol>
                <a:gridCol w="2366395">
                  <a:extLst>
                    <a:ext uri="{9D8B030D-6E8A-4147-A177-3AD203B41FA5}">
                      <a16:colId xmlns:a16="http://schemas.microsoft.com/office/drawing/2014/main" val="2015737778"/>
                    </a:ext>
                  </a:extLst>
                </a:gridCol>
                <a:gridCol w="624351">
                  <a:extLst>
                    <a:ext uri="{9D8B030D-6E8A-4147-A177-3AD203B41FA5}">
                      <a16:colId xmlns:a16="http://schemas.microsoft.com/office/drawing/2014/main" val="2774350539"/>
                    </a:ext>
                  </a:extLst>
                </a:gridCol>
                <a:gridCol w="2250754">
                  <a:extLst>
                    <a:ext uri="{9D8B030D-6E8A-4147-A177-3AD203B41FA5}">
                      <a16:colId xmlns:a16="http://schemas.microsoft.com/office/drawing/2014/main" val="2100040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54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Cumplimiento Ley de Archivos para el Estado de Guanajuato. 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CONTENIDO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REALIZADO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JUSTIFICACIÓN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867681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93345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Registro sistemático de los documentos parlamentarios derivados de las sesiones del pleno y la diputación permanente (iniciativas, puntos de acuerdo, informes de resultados, dictámenes, decretos</a:t>
                      </a:r>
                      <a:r>
                        <a:rPr lang="es-ES" sz="1200" spc="19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en</a:t>
                      </a:r>
                      <a:r>
                        <a:rPr lang="es-ES" sz="1200" spc="19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el</a:t>
                      </a:r>
                      <a:r>
                        <a:rPr lang="es-ES" sz="1200" spc="18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Sistema</a:t>
                      </a:r>
                      <a:r>
                        <a:rPr lang="es-ES" sz="1200" spc="18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Integral</a:t>
                      </a:r>
                      <a:r>
                        <a:rPr lang="es-ES" sz="1200" spc="180" dirty="0">
                          <a:effectLst/>
                        </a:rPr>
                        <a:t> </a:t>
                      </a:r>
                      <a:r>
                        <a:rPr lang="es-ES" sz="1200" spc="-25" dirty="0">
                          <a:effectLst/>
                        </a:rPr>
                        <a:t>de </a:t>
                      </a:r>
                      <a:r>
                        <a:rPr lang="es-ES" sz="1200" dirty="0">
                          <a:effectLst/>
                        </a:rPr>
                        <a:t>Gestión Documental SID y SILEG del Congreso del Estado de Guanajuato.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0"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R="368300" algn="ctr">
                        <a:spcBef>
                          <a:spcPts val="160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R="36830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registraron en las series </a:t>
                      </a:r>
                      <a:r>
                        <a:rPr lang="es-ES" sz="1200" b="1" dirty="0">
                          <a:effectLst/>
                        </a:rPr>
                        <a:t>446 expedientes:</a:t>
                      </a:r>
                    </a:p>
                    <a:p>
                      <a:pPr marL="112395" marR="86360" algn="l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Iniciativas: </a:t>
                      </a:r>
                      <a:r>
                        <a:rPr lang="es-ES" sz="1200" b="1" dirty="0">
                          <a:effectLst/>
                        </a:rPr>
                        <a:t>100 </a:t>
                      </a:r>
                      <a:endParaRPr lang="es-MX" sz="1200" b="1" dirty="0">
                        <a:effectLst/>
                      </a:endParaRPr>
                    </a:p>
                    <a:p>
                      <a:pPr marL="112395" marR="86360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Dictamen: </a:t>
                      </a:r>
                      <a:r>
                        <a:rPr lang="es-ES" sz="1200" b="1" dirty="0">
                          <a:effectLst/>
                        </a:rPr>
                        <a:t>216</a:t>
                      </a:r>
                      <a:endParaRPr lang="es-MX" sz="1200" b="1" dirty="0">
                        <a:effectLst/>
                      </a:endParaRPr>
                    </a:p>
                    <a:p>
                      <a:pPr marL="112395" marR="86360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Decretos: </a:t>
                      </a:r>
                      <a:r>
                        <a:rPr lang="es-ES" sz="1200" b="1" dirty="0">
                          <a:effectLst/>
                        </a:rPr>
                        <a:t>47</a:t>
                      </a:r>
                      <a:endParaRPr lang="es-MX" sz="1200" b="1" dirty="0">
                        <a:effectLst/>
                      </a:endParaRPr>
                    </a:p>
                    <a:p>
                      <a:pPr marL="112395" marR="86360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Puntos de Acuerdos: </a:t>
                      </a:r>
                      <a:r>
                        <a:rPr lang="es-ES" sz="1200" b="1" dirty="0">
                          <a:effectLst/>
                        </a:rPr>
                        <a:t>56 </a:t>
                      </a:r>
                      <a:endParaRPr lang="es-MX" sz="1200" b="1" dirty="0">
                        <a:effectLst/>
                      </a:endParaRPr>
                    </a:p>
                    <a:p>
                      <a:pPr marL="112395" marR="86360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Informes de resultados de cuentas públicas: </a:t>
                      </a:r>
                      <a:r>
                        <a:rPr lang="es-ES" sz="1200" b="1" dirty="0">
                          <a:effectLst/>
                        </a:rPr>
                        <a:t>27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1267364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93345"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Control, consulta y préstamo de los expedientes resguardados en el Archivo de Concentración de las áreas administrativas.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 marR="86360" algn="just">
                        <a:lnSpc>
                          <a:spcPts val="1150"/>
                        </a:lnSpc>
                        <a:spcBef>
                          <a:spcPts val="104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atendieron en su totalidad </a:t>
                      </a:r>
                      <a:r>
                        <a:rPr lang="es-ES" sz="1200" b="1" dirty="0">
                          <a:effectLst/>
                        </a:rPr>
                        <a:t>96</a:t>
                      </a:r>
                      <a:r>
                        <a:rPr lang="es-ES" sz="1200" dirty="0">
                          <a:effectLst/>
                        </a:rPr>
                        <a:t> solicitudes de préstamos de las diferentes áreas administrativas.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0153391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93345" algn="just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Fumigación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Especializada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en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el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Archivo</a:t>
                      </a:r>
                      <a:r>
                        <a:rPr lang="es-ES" sz="1200" spc="40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</a:t>
                      </a:r>
                      <a:r>
                        <a:rPr lang="es-ES" sz="1200" spc="200" dirty="0">
                          <a:effectLst/>
                        </a:rPr>
                        <a:t> </a:t>
                      </a:r>
                      <a:r>
                        <a:rPr lang="es-ES" sz="1200" spc="-10" dirty="0">
                          <a:effectLst/>
                        </a:rPr>
                        <a:t>Concentración e histórico.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0"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R="368300" algn="ctr"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 marR="86360" algn="just">
                        <a:lnSpc>
                          <a:spcPts val="1150"/>
                        </a:lnSpc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llevaron a cabo 4 fumigaciones programadas semestralmente en el archivo de concentración e histórico.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5285290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93345"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Acto</a:t>
                      </a:r>
                      <a:r>
                        <a:rPr lang="es-ES" sz="1200" spc="-6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protocolario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Donación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del</a:t>
                      </a:r>
                      <a:r>
                        <a:rPr lang="es-ES" sz="1200" spc="-6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Sistema</a:t>
                      </a:r>
                      <a:r>
                        <a:rPr lang="es-ES" sz="1200" spc="-7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Integral de Gestión Documental SID.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6360"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alibri cuerpo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Ser un archivo que a nivel nacional coadyuve con la sistematización de los procesos archivísticos de los sujetos obligados, establecido en el art. 46 de las ley en la materia.</a:t>
                      </a:r>
                      <a:endParaRPr lang="es-MX" sz="1200" dirty="0">
                        <a:effectLst/>
                        <a:highlight>
                          <a:srgbClr val="FFFF00"/>
                        </a:highlight>
                        <a:latin typeface="Calibri cuerpo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28665976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42, 45, 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93345"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Verificación y uso del Sistema Integral de Gestión Documental SID.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 marR="86360" algn="just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verifico 3 veces el uso del Sistema Integral de Gestión Documental, en todas las áreas administrativas que integral el Congreso del Estado de Guanajuato.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88953596"/>
                  </a:ext>
                </a:extLst>
              </a:tr>
            </a:tbl>
          </a:graphicData>
        </a:graphic>
      </p:graphicFrame>
      <p:sp>
        <p:nvSpPr>
          <p:cNvPr id="22" name="CuadroTexto 21">
            <a:extLst>
              <a:ext uri="{FF2B5EF4-FFF2-40B4-BE49-F238E27FC236}">
                <a16:creationId xmlns:a16="http://schemas.microsoft.com/office/drawing/2014/main" id="{521CDB55-62ED-4E0E-96B9-03D0CF028532}"/>
              </a:ext>
            </a:extLst>
          </p:cNvPr>
          <p:cNvSpPr txBox="1"/>
          <p:nvPr/>
        </p:nvSpPr>
        <p:spPr>
          <a:xfrm>
            <a:off x="171450" y="3552088"/>
            <a:ext cx="2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9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E8BD82E-6ACF-4452-A62E-F59CC0FFBFC6}"/>
              </a:ext>
            </a:extLst>
          </p:cNvPr>
          <p:cNvSpPr txBox="1"/>
          <p:nvPr/>
        </p:nvSpPr>
        <p:spPr>
          <a:xfrm>
            <a:off x="14348" y="5137844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10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AFE016A-88E6-4246-BDEA-150FD7AFA81C}"/>
              </a:ext>
            </a:extLst>
          </p:cNvPr>
          <p:cNvSpPr txBox="1"/>
          <p:nvPr/>
        </p:nvSpPr>
        <p:spPr>
          <a:xfrm>
            <a:off x="-4820" y="5984109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11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CB7D422A-19A7-42B8-9EBF-44F4980B9237}"/>
              </a:ext>
            </a:extLst>
          </p:cNvPr>
          <p:cNvSpPr txBox="1"/>
          <p:nvPr/>
        </p:nvSpPr>
        <p:spPr>
          <a:xfrm>
            <a:off x="20715" y="7668710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18003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2FB9630-A0FC-46C5-A30E-2B1E2F9BD14A}"/>
              </a:ext>
            </a:extLst>
          </p:cNvPr>
          <p:cNvSpPr/>
          <p:nvPr/>
        </p:nvSpPr>
        <p:spPr>
          <a:xfrm>
            <a:off x="1171460" y="182880"/>
            <a:ext cx="5714047" cy="10279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FFC67B-5F00-4DC9-9322-5B89E26B0E62}"/>
              </a:ext>
            </a:extLst>
          </p:cNvPr>
          <p:cNvSpPr/>
          <p:nvPr/>
        </p:nvSpPr>
        <p:spPr>
          <a:xfrm>
            <a:off x="-89735" y="-89205"/>
            <a:ext cx="1975799" cy="1300053"/>
          </a:xfrm>
          <a:prstGeom prst="rect">
            <a:avLst/>
          </a:prstGeom>
          <a:solidFill>
            <a:srgbClr val="00B0F0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5B0FEC9-2AB6-428B-A2F6-223FADF2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25" y="-74232"/>
            <a:ext cx="4329111" cy="1767417"/>
          </a:xfrm>
        </p:spPr>
        <p:txBody>
          <a:bodyPr/>
          <a:lstStyle/>
          <a:p>
            <a:r>
              <a:rPr lang="es-MX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ira Sans Black" panose="020B0A03050000020004" pitchFamily="34" charset="0"/>
              </a:rPr>
              <a:t>CUMPLIMIENTO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6BFFE62-DE00-4AD0-9DC4-B9F8A0E6240F}"/>
              </a:ext>
            </a:extLst>
          </p:cNvPr>
          <p:cNvSpPr/>
          <p:nvPr/>
        </p:nvSpPr>
        <p:spPr>
          <a:xfrm>
            <a:off x="1445488" y="661809"/>
            <a:ext cx="312420" cy="3119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 descr="Logolegislatura">
            <a:extLst>
              <a:ext uri="{FF2B5EF4-FFF2-40B4-BE49-F238E27FC236}">
                <a16:creationId xmlns:a16="http://schemas.microsoft.com/office/drawing/2014/main" id="{56A14A00-6BCD-455A-9035-B7B11B398D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1"/>
            <a:ext cx="1171460" cy="396240"/>
          </a:xfrm>
          <a:prstGeom prst="rect">
            <a:avLst/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5937AF0F-2244-4391-9340-D04FDAEB73E8}"/>
              </a:ext>
            </a:extLst>
          </p:cNvPr>
          <p:cNvSpPr/>
          <p:nvPr/>
        </p:nvSpPr>
        <p:spPr>
          <a:xfrm>
            <a:off x="6000750" y="377710"/>
            <a:ext cx="771525" cy="677188"/>
          </a:xfrm>
          <a:prstGeom prst="ellipse">
            <a:avLst/>
          </a:prstGeom>
          <a:solidFill>
            <a:srgbClr val="00B0F0">
              <a:alpha val="84000"/>
            </a:srgbClr>
          </a:solidFill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/>
              <a:t>2024</a:t>
            </a:r>
          </a:p>
        </p:txBody>
      </p:sp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79B7DE37-6148-4D52-9947-B0D139C3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6</a:t>
            </a:fld>
            <a:endParaRPr lang="es-MX"/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F6570EA4-9B83-4C50-A8A5-59A6E58B1D1A}"/>
              </a:ext>
            </a:extLst>
          </p:cNvPr>
          <p:cNvSpPr/>
          <p:nvPr/>
        </p:nvSpPr>
        <p:spPr>
          <a:xfrm>
            <a:off x="0" y="8641926"/>
            <a:ext cx="6233160" cy="486834"/>
          </a:xfrm>
          <a:prstGeom prst="homePlate">
            <a:avLst/>
          </a:prstGeom>
          <a:solidFill>
            <a:schemeClr val="bg2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tx1"/>
                </a:solidFill>
              </a:rPr>
              <a:t>Dirección General de Archivos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DF1EE51-C529-4722-904B-401E58794F96}"/>
              </a:ext>
            </a:extLst>
          </p:cNvPr>
          <p:cNvSpPr txBox="1"/>
          <p:nvPr/>
        </p:nvSpPr>
        <p:spPr>
          <a:xfrm>
            <a:off x="33398" y="902654"/>
            <a:ext cx="6469857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90"/>
              </a:spcAft>
            </a:pPr>
            <a:r>
              <a:rPr lang="es-MX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4FDD4FE-1A62-4918-B297-CD8D63E0B155}"/>
              </a:ext>
            </a:extLst>
          </p:cNvPr>
          <p:cNvSpPr txBox="1"/>
          <p:nvPr/>
        </p:nvSpPr>
        <p:spPr>
          <a:xfrm>
            <a:off x="610032" y="1501994"/>
            <a:ext cx="4233431" cy="37375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Archivo Histórico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4416B01-AEC3-49B4-88DC-76BE70C2C040}"/>
              </a:ext>
            </a:extLst>
          </p:cNvPr>
          <p:cNvSpPr txBox="1"/>
          <p:nvPr/>
        </p:nvSpPr>
        <p:spPr>
          <a:xfrm>
            <a:off x="168211" y="1473655"/>
            <a:ext cx="412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0070C0"/>
                </a:solidFill>
              </a:rPr>
              <a:t>A</a:t>
            </a:r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E7305F90-E998-4B95-B6A5-00109C268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961823"/>
              </p:ext>
            </p:extLst>
          </p:nvPr>
        </p:nvGraphicFramePr>
        <p:xfrm>
          <a:off x="374529" y="2022702"/>
          <a:ext cx="6233160" cy="5553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1660">
                  <a:extLst>
                    <a:ext uri="{9D8B030D-6E8A-4147-A177-3AD203B41FA5}">
                      <a16:colId xmlns:a16="http://schemas.microsoft.com/office/drawing/2014/main" val="1082862340"/>
                    </a:ext>
                  </a:extLst>
                </a:gridCol>
                <a:gridCol w="2366395">
                  <a:extLst>
                    <a:ext uri="{9D8B030D-6E8A-4147-A177-3AD203B41FA5}">
                      <a16:colId xmlns:a16="http://schemas.microsoft.com/office/drawing/2014/main" val="2015737778"/>
                    </a:ext>
                  </a:extLst>
                </a:gridCol>
                <a:gridCol w="629866">
                  <a:extLst>
                    <a:ext uri="{9D8B030D-6E8A-4147-A177-3AD203B41FA5}">
                      <a16:colId xmlns:a16="http://schemas.microsoft.com/office/drawing/2014/main" val="2774350539"/>
                    </a:ext>
                  </a:extLst>
                </a:gridCol>
                <a:gridCol w="2245239">
                  <a:extLst>
                    <a:ext uri="{9D8B030D-6E8A-4147-A177-3AD203B41FA5}">
                      <a16:colId xmlns:a16="http://schemas.microsoft.com/office/drawing/2014/main" val="2100040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54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Cumplimiento Ley de Archivos para el Estado de Guanajuato. 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CONTENIDO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REALIZADO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JUSTIFICACIÓN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867681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33, 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368300"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  Una</a:t>
                      </a:r>
                      <a:r>
                        <a:rPr lang="es-ES" sz="1200" spc="-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Charla</a:t>
                      </a:r>
                      <a:r>
                        <a:rPr lang="es-ES" sz="1200" spc="-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</a:t>
                      </a:r>
                      <a:r>
                        <a:rPr lang="es-ES" sz="1200" spc="-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Café</a:t>
                      </a:r>
                      <a:r>
                        <a:rPr lang="es-ES" sz="1200" spc="-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en</a:t>
                      </a:r>
                      <a:r>
                        <a:rPr lang="es-ES" sz="1200" spc="-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Tu</a:t>
                      </a:r>
                      <a:r>
                        <a:rPr lang="es-ES" sz="1200" spc="-5" dirty="0">
                          <a:effectLst/>
                        </a:rPr>
                        <a:t> </a:t>
                      </a:r>
                      <a:r>
                        <a:rPr lang="es-ES" sz="1200" spc="-10" dirty="0">
                          <a:effectLst/>
                        </a:rPr>
                        <a:t>Congreso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spc="-25">
                          <a:effectLst/>
                        </a:rPr>
                        <a:t>SI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marR="86360" algn="just">
                        <a:lnSpc>
                          <a:spcPts val="1350"/>
                        </a:lnSpc>
                        <a:spcBef>
                          <a:spcPts val="1290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Se realizaron 6 Charlas de Café en tu Congreso. 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1267364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33, 41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marR="368300"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Guanajuato</a:t>
                      </a:r>
                      <a:r>
                        <a:rPr lang="es-ES" sz="1200" spc="-1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en</a:t>
                      </a:r>
                      <a:r>
                        <a:rPr lang="es-ES" sz="1200" spc="-1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la</a:t>
                      </a:r>
                      <a:r>
                        <a:rPr lang="es-ES" sz="1200" spc="-1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Hora</a:t>
                      </a:r>
                      <a:r>
                        <a:rPr lang="es-ES" sz="1200" spc="-10">
                          <a:effectLst/>
                        </a:rPr>
                        <a:t> Nacional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marR="86360" algn="just">
                        <a:lnSpc>
                          <a:spcPts val="1350"/>
                        </a:lnSpc>
                        <a:spcBef>
                          <a:spcPts val="1275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Se</a:t>
                      </a:r>
                      <a:r>
                        <a:rPr lang="es-ES" sz="1200" spc="-4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transmitieron</a:t>
                      </a:r>
                      <a:r>
                        <a:rPr lang="es-ES" sz="1200" spc="-40">
                          <a:effectLst/>
                        </a:rPr>
                        <a:t> 40 </a:t>
                      </a:r>
                      <a:r>
                        <a:rPr lang="es-ES" sz="1200">
                          <a:effectLst/>
                        </a:rPr>
                        <a:t>cápsulas</a:t>
                      </a:r>
                      <a:r>
                        <a:rPr lang="es-ES" sz="1200" spc="-4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“El Congreso del Estado en la Hora Nacional”</a:t>
                      </a:r>
                      <a:r>
                        <a:rPr lang="es-ES" sz="1200" spc="-85">
                          <a:effectLst/>
                        </a:rPr>
                        <a:t> 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0153391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33, 41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marR="368300"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Documento</a:t>
                      </a:r>
                      <a:r>
                        <a:rPr lang="es-ES" sz="1200" spc="-10">
                          <a:effectLst/>
                        </a:rPr>
                        <a:t> </a:t>
                      </a:r>
                      <a:r>
                        <a:rPr lang="es-ES" sz="1200">
                          <a:effectLst/>
                        </a:rPr>
                        <a:t>del</a:t>
                      </a:r>
                      <a:r>
                        <a:rPr lang="es-ES" sz="1200" spc="-5">
                          <a:effectLst/>
                        </a:rPr>
                        <a:t> </a:t>
                      </a:r>
                      <a:r>
                        <a:rPr lang="es-ES" sz="1200" spc="-25">
                          <a:effectLst/>
                        </a:rPr>
                        <a:t>mes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marR="86360" algn="l">
                        <a:lnSpc>
                          <a:spcPts val="1350"/>
                        </a:lnSpc>
                        <a:spcBef>
                          <a:spcPts val="127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exhibieron 72 documentos.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5285290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33, 41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marR="368300"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Visitas</a:t>
                      </a:r>
                      <a:r>
                        <a:rPr lang="es-ES" sz="1200" spc="-20">
                          <a:effectLst/>
                        </a:rPr>
                        <a:t> </a:t>
                      </a:r>
                      <a:r>
                        <a:rPr lang="es-ES" sz="1200" spc="-10">
                          <a:effectLst/>
                        </a:rPr>
                        <a:t>guiadas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spc="-25">
                          <a:effectLst/>
                        </a:rPr>
                        <a:t>SI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marR="86360" algn="just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atendieron 1256 personas que visitaron el archivo histórico y el Museo de Cultura Legislativa.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28665976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33, 41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67005" marR="98425" algn="just"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Reporte de consultas de documentos del Archivo Histórico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lang="es-ES" sz="1200" spc="-25" dirty="0">
                          <a:effectLst/>
                        </a:rPr>
                        <a:t>SI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 marR="92075" algn="just">
                        <a:lnSpc>
                          <a:spcPts val="1350"/>
                        </a:lnSpc>
                        <a:spcBef>
                          <a:spcPts val="127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</a:t>
                      </a:r>
                      <a:r>
                        <a:rPr lang="es-ES" sz="1200" spc="-2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realizó</a:t>
                      </a:r>
                      <a:r>
                        <a:rPr lang="es-ES" sz="1200" spc="-2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la</a:t>
                      </a:r>
                      <a:r>
                        <a:rPr lang="es-ES" sz="1200" spc="-2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métrica</a:t>
                      </a:r>
                      <a:r>
                        <a:rPr lang="es-ES" sz="1200" spc="-20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mensual</a:t>
                      </a:r>
                      <a:r>
                        <a:rPr lang="es-ES" sz="1200" spc="-25" dirty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de usuarios e investigadores.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88953596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67005" marR="98425"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Actualización del Inventario</a:t>
                      </a:r>
                      <a:r>
                        <a:rPr lang="es-ES" sz="1200" spc="-15">
                          <a:effectLst/>
                        </a:rPr>
                        <a:t> </a:t>
                      </a:r>
                      <a:r>
                        <a:rPr lang="es-ES" sz="1200" spc="-10">
                          <a:effectLst/>
                        </a:rPr>
                        <a:t>documental del Archivo Histórico.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marR="98425" algn="ctr">
                        <a:spcAft>
                          <a:spcPts val="0"/>
                        </a:spcAft>
                      </a:pPr>
                      <a:r>
                        <a:rPr lang="es-ES" sz="1200" spc="-25">
                          <a:effectLst/>
                        </a:rPr>
                        <a:t>SI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 marR="98425" algn="just">
                        <a:lnSpc>
                          <a:spcPts val="1350"/>
                        </a:lnSpc>
                        <a:spcBef>
                          <a:spcPts val="127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 realizó la actualización del inventario documental 6 veces.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80897485"/>
                  </a:ext>
                </a:extLst>
              </a:tr>
            </a:tbl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0ECDF236-0B02-498D-853B-88C5B9E92C4E}"/>
              </a:ext>
            </a:extLst>
          </p:cNvPr>
          <p:cNvSpPr txBox="1"/>
          <p:nvPr/>
        </p:nvSpPr>
        <p:spPr>
          <a:xfrm>
            <a:off x="-61160" y="2738394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13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3E1A7A5-1372-4B9F-98A2-DC787E3415C5}"/>
              </a:ext>
            </a:extLst>
          </p:cNvPr>
          <p:cNvSpPr txBox="1"/>
          <p:nvPr/>
        </p:nvSpPr>
        <p:spPr>
          <a:xfrm>
            <a:off x="-61160" y="3532669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14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618E1F0-23ED-42FF-AC93-3768706327F9}"/>
              </a:ext>
            </a:extLst>
          </p:cNvPr>
          <p:cNvSpPr txBox="1"/>
          <p:nvPr/>
        </p:nvSpPr>
        <p:spPr>
          <a:xfrm>
            <a:off x="-61160" y="4310390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15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C1C1E52-1EC1-436C-9B19-BAF4BB0445F9}"/>
              </a:ext>
            </a:extLst>
          </p:cNvPr>
          <p:cNvSpPr txBox="1"/>
          <p:nvPr/>
        </p:nvSpPr>
        <p:spPr>
          <a:xfrm>
            <a:off x="-57150" y="5175217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16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788A2E5-5F14-491A-BBB4-C7DF1E92EA49}"/>
              </a:ext>
            </a:extLst>
          </p:cNvPr>
          <p:cNvSpPr txBox="1"/>
          <p:nvPr/>
        </p:nvSpPr>
        <p:spPr>
          <a:xfrm>
            <a:off x="-61160" y="5982615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17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9AB6CA1-CEA8-4236-8DBD-FF10D3439C53}"/>
              </a:ext>
            </a:extLst>
          </p:cNvPr>
          <p:cNvSpPr txBox="1"/>
          <p:nvPr/>
        </p:nvSpPr>
        <p:spPr>
          <a:xfrm>
            <a:off x="-66581" y="6776982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75848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2FB9630-A0FC-46C5-A30E-2B1E2F9BD14A}"/>
              </a:ext>
            </a:extLst>
          </p:cNvPr>
          <p:cNvSpPr/>
          <p:nvPr/>
        </p:nvSpPr>
        <p:spPr>
          <a:xfrm>
            <a:off x="1171460" y="182880"/>
            <a:ext cx="5714047" cy="10279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FFC67B-5F00-4DC9-9322-5B89E26B0E62}"/>
              </a:ext>
            </a:extLst>
          </p:cNvPr>
          <p:cNvSpPr/>
          <p:nvPr/>
        </p:nvSpPr>
        <p:spPr>
          <a:xfrm>
            <a:off x="-89735" y="-89205"/>
            <a:ext cx="1975799" cy="1300053"/>
          </a:xfrm>
          <a:prstGeom prst="rect">
            <a:avLst/>
          </a:prstGeom>
          <a:solidFill>
            <a:srgbClr val="00B0F0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5B0FEC9-2AB6-428B-A2F6-223FADF2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25" y="-74232"/>
            <a:ext cx="4329111" cy="1767417"/>
          </a:xfrm>
        </p:spPr>
        <p:txBody>
          <a:bodyPr/>
          <a:lstStyle/>
          <a:p>
            <a:r>
              <a:rPr lang="es-MX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ira Sans Black" panose="020B0A03050000020004" pitchFamily="34" charset="0"/>
              </a:rPr>
              <a:t>CUMPLIMIENTO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6BFFE62-DE00-4AD0-9DC4-B9F8A0E6240F}"/>
              </a:ext>
            </a:extLst>
          </p:cNvPr>
          <p:cNvSpPr/>
          <p:nvPr/>
        </p:nvSpPr>
        <p:spPr>
          <a:xfrm>
            <a:off x="1445488" y="661809"/>
            <a:ext cx="312420" cy="3119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 descr="Logolegislatura">
            <a:extLst>
              <a:ext uri="{FF2B5EF4-FFF2-40B4-BE49-F238E27FC236}">
                <a16:creationId xmlns:a16="http://schemas.microsoft.com/office/drawing/2014/main" id="{56A14A00-6BCD-455A-9035-B7B11B398D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1"/>
            <a:ext cx="1171460" cy="396240"/>
          </a:xfrm>
          <a:prstGeom prst="rect">
            <a:avLst/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5937AF0F-2244-4391-9340-D04FDAEB73E8}"/>
              </a:ext>
            </a:extLst>
          </p:cNvPr>
          <p:cNvSpPr/>
          <p:nvPr/>
        </p:nvSpPr>
        <p:spPr>
          <a:xfrm>
            <a:off x="6000750" y="377710"/>
            <a:ext cx="771525" cy="677188"/>
          </a:xfrm>
          <a:prstGeom prst="ellipse">
            <a:avLst/>
          </a:prstGeom>
          <a:solidFill>
            <a:srgbClr val="00B0F0">
              <a:alpha val="84000"/>
            </a:srgbClr>
          </a:solidFill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/>
              <a:t>2024</a:t>
            </a:r>
          </a:p>
        </p:txBody>
      </p:sp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79B7DE37-6148-4D52-9947-B0D139C3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mtClean="0"/>
              <a:t>7</a:t>
            </a:fld>
            <a:endParaRPr lang="es-MX"/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F6570EA4-9B83-4C50-A8A5-59A6E58B1D1A}"/>
              </a:ext>
            </a:extLst>
          </p:cNvPr>
          <p:cNvSpPr/>
          <p:nvPr/>
        </p:nvSpPr>
        <p:spPr>
          <a:xfrm>
            <a:off x="0" y="8641926"/>
            <a:ext cx="6233160" cy="486834"/>
          </a:xfrm>
          <a:prstGeom prst="homePlate">
            <a:avLst/>
          </a:prstGeom>
          <a:solidFill>
            <a:schemeClr val="bg2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tx1"/>
                </a:solidFill>
              </a:rPr>
              <a:t>Dirección General de Archivos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DF1EE51-C529-4722-904B-401E58794F96}"/>
              </a:ext>
            </a:extLst>
          </p:cNvPr>
          <p:cNvSpPr txBox="1"/>
          <p:nvPr/>
        </p:nvSpPr>
        <p:spPr>
          <a:xfrm>
            <a:off x="33398" y="902654"/>
            <a:ext cx="6469857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90"/>
              </a:spcAft>
            </a:pPr>
            <a:r>
              <a:rPr lang="es-MX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4FDD4FE-1A62-4918-B297-CD8D63E0B155}"/>
              </a:ext>
            </a:extLst>
          </p:cNvPr>
          <p:cNvSpPr txBox="1"/>
          <p:nvPr/>
        </p:nvSpPr>
        <p:spPr>
          <a:xfrm>
            <a:off x="610032" y="1501994"/>
            <a:ext cx="4233431" cy="37375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Archivo Histórico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E7305F90-E998-4B95-B6A5-00109C268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055762"/>
              </p:ext>
            </p:extLst>
          </p:nvPr>
        </p:nvGraphicFramePr>
        <p:xfrm>
          <a:off x="374529" y="2643732"/>
          <a:ext cx="6233160" cy="4398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1660">
                  <a:extLst>
                    <a:ext uri="{9D8B030D-6E8A-4147-A177-3AD203B41FA5}">
                      <a16:colId xmlns:a16="http://schemas.microsoft.com/office/drawing/2014/main" val="1082862340"/>
                    </a:ext>
                  </a:extLst>
                </a:gridCol>
                <a:gridCol w="2366395">
                  <a:extLst>
                    <a:ext uri="{9D8B030D-6E8A-4147-A177-3AD203B41FA5}">
                      <a16:colId xmlns:a16="http://schemas.microsoft.com/office/drawing/2014/main" val="2015737778"/>
                    </a:ext>
                  </a:extLst>
                </a:gridCol>
                <a:gridCol w="629866">
                  <a:extLst>
                    <a:ext uri="{9D8B030D-6E8A-4147-A177-3AD203B41FA5}">
                      <a16:colId xmlns:a16="http://schemas.microsoft.com/office/drawing/2014/main" val="2774350539"/>
                    </a:ext>
                  </a:extLst>
                </a:gridCol>
                <a:gridCol w="2245239">
                  <a:extLst>
                    <a:ext uri="{9D8B030D-6E8A-4147-A177-3AD203B41FA5}">
                      <a16:colId xmlns:a16="http://schemas.microsoft.com/office/drawing/2014/main" val="2100040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542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Cumplimiento Ley de Archivos para el Estado de Guanajuato. 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CONTENIDO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</a:rPr>
                        <a:t>REALIZADO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JUSTIFICACIÓN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867681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marR="368300" algn="just"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340" marR="93345"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Atención</a:t>
                      </a:r>
                      <a:r>
                        <a:rPr lang="es-ES" sz="1200" spc="4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s-ES" sz="1200" spc="4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usuarios</a:t>
                      </a:r>
                      <a:r>
                        <a:rPr lang="es-ES" sz="1200" spc="4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ES" sz="1200" spc="4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solicitudes</a:t>
                      </a:r>
                      <a:r>
                        <a:rPr lang="es-ES" sz="1200" spc="4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es-ES" sz="1200" spc="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información pública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s-ES" sz="1200" spc="-2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marR="86360" algn="just">
                        <a:lnSpc>
                          <a:spcPts val="1350"/>
                        </a:lnSpc>
                        <a:spcBef>
                          <a:spcPts val="127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es-ES" sz="1200" spc="-3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atendieron</a:t>
                      </a:r>
                      <a:r>
                        <a:rPr lang="es-ES" sz="1200" spc="-3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s-ES" sz="1200" spc="-3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s-ES" sz="1200" spc="-3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totalidad </a:t>
                      </a:r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230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solicitudes.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1267364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43, 47, 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8300" algn="just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0" algn="just"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340" marR="93345" algn="just">
                        <a:spcAft>
                          <a:spcPts val="0"/>
                        </a:spcAft>
                      </a:pPr>
                      <a:r>
                        <a:rPr lang="es-ES" sz="12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Encuadernación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0" algn="l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0" algn="l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0" algn="l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0" algn="l"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marR="86360" algn="just">
                        <a:lnSpc>
                          <a:spcPts val="1350"/>
                        </a:lnSpc>
                        <a:spcBef>
                          <a:spcPts val="1290"/>
                        </a:spcBef>
                        <a:spcAft>
                          <a:spcPts val="0"/>
                        </a:spcAft>
                        <a:tabLst>
                          <a:tab pos="1213485" algn="l"/>
                          <a:tab pos="2214880" algn="l"/>
                        </a:tabLst>
                      </a:pP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 realizó la encuadernación de documentos</a:t>
                      </a:r>
                      <a:r>
                        <a:rPr lang="es-ES" sz="1200" spc="-4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es-ES" sz="1200" spc="-4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las</a:t>
                      </a:r>
                      <a:r>
                        <a:rPr lang="es-ES" sz="1200" spc="-4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series:</a:t>
                      </a:r>
                      <a:r>
                        <a:rPr lang="es-ES" sz="1200" spc="-4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actas, iniciativas,</a:t>
                      </a:r>
                      <a:r>
                        <a:rPr lang="es-ES" sz="1200" spc="-8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dictámenes,</a:t>
                      </a:r>
                      <a:r>
                        <a:rPr lang="es-ES" sz="1200" spc="-8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decretos, </a:t>
                      </a:r>
                      <a:r>
                        <a:rPr lang="es-ES" sz="12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periódicos oficiales </a:t>
                      </a:r>
                      <a:r>
                        <a:rPr lang="es-ES" sz="1200" spc="-5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s-ES" sz="12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expedientes con un total de </a:t>
                      </a:r>
                      <a:r>
                        <a:rPr lang="es-ES" sz="1200" b="1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158 tomos</a:t>
                      </a:r>
                    </a:p>
                    <a:p>
                      <a:pPr marL="104775" marR="86360" algn="l">
                        <a:lnSpc>
                          <a:spcPts val="1350"/>
                        </a:lnSpc>
                        <a:spcBef>
                          <a:spcPts val="1290"/>
                        </a:spcBef>
                        <a:spcAft>
                          <a:spcPts val="0"/>
                        </a:spcAft>
                        <a:tabLst>
                          <a:tab pos="1213485" algn="l"/>
                          <a:tab pos="2214880" algn="l"/>
                        </a:tabLst>
                      </a:pPr>
                      <a:endParaRPr lang="es-MX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0153391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 43, 47,  83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93345" algn="just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Intervención integral de documentos </a:t>
                      </a:r>
                      <a:r>
                        <a:rPr lang="es-ES" sz="12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(desinfección, estabilización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s-ES" sz="1200" spc="-5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 r</a:t>
                      </a:r>
                      <a:r>
                        <a:rPr lang="es-ES" sz="12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estauración/guardas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0" algn="l">
                        <a:spcAft>
                          <a:spcPts val="0"/>
                        </a:spcAft>
                      </a:pPr>
                      <a:r>
                        <a:rPr lang="es-ES" sz="1200" spc="-2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marR="86360" algn="just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 intervinieron </a:t>
                      </a:r>
                      <a:r>
                        <a:rPr lang="es-ES" sz="12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466</a:t>
                      </a:r>
                      <a:r>
                        <a:rPr lang="es-ES" sz="12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expedientes de los años de 1885-1927</a:t>
                      </a:r>
                      <a:endParaRPr lang="es-MX" sz="1200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5285290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180340" marR="368300" algn="just"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 objetivos programados</a:t>
                      </a:r>
                    </a:p>
                    <a:p>
                      <a:pPr marL="180340" marR="368300" algn="just">
                        <a:spcAft>
                          <a:spcPts val="0"/>
                        </a:spcAft>
                      </a:pPr>
                      <a:endParaRPr lang="es-MX" sz="14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340" marR="368300" algn="just"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 objetivos cumplidos conforme a la Ley de Archivos  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marR="8636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es-MX" sz="14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4775" marR="8636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 de cumplimiento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28665976"/>
                  </a:ext>
                </a:extLst>
              </a:tr>
            </a:tbl>
          </a:graphicData>
        </a:graphic>
      </p:graphicFrame>
      <p:sp>
        <p:nvSpPr>
          <p:cNvPr id="21" name="CuadroTexto 20">
            <a:extLst>
              <a:ext uri="{FF2B5EF4-FFF2-40B4-BE49-F238E27FC236}">
                <a16:creationId xmlns:a16="http://schemas.microsoft.com/office/drawing/2014/main" id="{C7AC0E25-97CF-42CF-9495-FE59B25CEB5A}"/>
              </a:ext>
            </a:extLst>
          </p:cNvPr>
          <p:cNvSpPr txBox="1"/>
          <p:nvPr/>
        </p:nvSpPr>
        <p:spPr>
          <a:xfrm>
            <a:off x="-76106" y="3411520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19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5C6AAA7-74A9-4682-B24F-812DAF4962B0}"/>
              </a:ext>
            </a:extLst>
          </p:cNvPr>
          <p:cNvSpPr txBox="1"/>
          <p:nvPr/>
        </p:nvSpPr>
        <p:spPr>
          <a:xfrm>
            <a:off x="-89735" y="4355033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20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67736FF-10F5-436A-95FD-A78B045E3E2F}"/>
              </a:ext>
            </a:extLst>
          </p:cNvPr>
          <p:cNvSpPr txBox="1"/>
          <p:nvPr/>
        </p:nvSpPr>
        <p:spPr>
          <a:xfrm>
            <a:off x="-89735" y="5353526"/>
            <a:ext cx="57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97514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9BA7AEF-E64E-4EB2-8AF1-B51A2854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136-B66B-462D-9C84-A6670ACA3A26}" type="slidenum">
              <a:rPr lang="es-MX" sz="1200" smtClean="0"/>
              <a:t>8</a:t>
            </a:fld>
            <a:endParaRPr lang="es-MX" sz="120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CC9BE34D-9B9E-41F1-80F9-B4A6A154E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3" y="4485888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1200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D166671A-61A0-4561-9434-7FD4C121E65E}"/>
              </a:ext>
            </a:extLst>
          </p:cNvPr>
          <p:cNvGrpSpPr/>
          <p:nvPr/>
        </p:nvGrpSpPr>
        <p:grpSpPr>
          <a:xfrm>
            <a:off x="1892290" y="3407454"/>
            <a:ext cx="3314700" cy="2108200"/>
            <a:chOff x="92065" y="104179"/>
            <a:chExt cx="3314700" cy="2108200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47EE2D8A-FB3B-4481-8EF5-1A8B9A1DB4C7}"/>
                </a:ext>
              </a:extLst>
            </p:cNvPr>
            <p:cNvSpPr/>
            <p:nvPr/>
          </p:nvSpPr>
          <p:spPr>
            <a:xfrm>
              <a:off x="92065" y="104179"/>
              <a:ext cx="3314700" cy="2108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600" b="1" dirty="0">
                  <a:solidFill>
                    <a:schemeClr val="tx1"/>
                  </a:solidFill>
                </a:rPr>
                <a:t>Lic. Alberto Macías Páez</a:t>
              </a:r>
            </a:p>
            <a:p>
              <a:pPr algn="ctr"/>
              <a:r>
                <a:rPr lang="es-MX" sz="1600" dirty="0">
                  <a:solidFill>
                    <a:schemeClr val="tx1"/>
                  </a:solidFill>
                </a:rPr>
                <a:t>Director General de Archivos </a:t>
              </a:r>
            </a:p>
          </p:txBody>
        </p: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49264CC0-8D75-40CA-B035-7E1B2EE8C821}"/>
                </a:ext>
              </a:extLst>
            </p:cNvPr>
            <p:cNvCxnSpPr/>
            <p:nvPr/>
          </p:nvCxnSpPr>
          <p:spPr>
            <a:xfrm>
              <a:off x="269876" y="814429"/>
              <a:ext cx="2895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Flecha: pentágono 8">
            <a:extLst>
              <a:ext uri="{FF2B5EF4-FFF2-40B4-BE49-F238E27FC236}">
                <a16:creationId xmlns:a16="http://schemas.microsoft.com/office/drawing/2014/main" id="{F643FC2B-7373-484F-8326-10EDE590A544}"/>
              </a:ext>
            </a:extLst>
          </p:cNvPr>
          <p:cNvSpPr/>
          <p:nvPr/>
        </p:nvSpPr>
        <p:spPr>
          <a:xfrm rot="16200000">
            <a:off x="1720850" y="4006850"/>
            <a:ext cx="3416300" cy="6858000"/>
          </a:xfrm>
          <a:prstGeom prst="homePlate">
            <a:avLst>
              <a:gd name="adj" fmla="val 37500"/>
            </a:avLst>
          </a:prstGeom>
          <a:blipFill dpi="0" rotWithShape="0">
            <a:blip r:embed="rId2">
              <a:alphaModFix amt="67000"/>
            </a:blip>
            <a:srcRect/>
            <a:stretch>
              <a:fillRect l="-1000" b="-1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ECBFB27-583C-42B6-81C5-D7CB68395906}"/>
              </a:ext>
            </a:extLst>
          </p:cNvPr>
          <p:cNvSpPr txBox="1"/>
          <p:nvPr/>
        </p:nvSpPr>
        <p:spPr>
          <a:xfrm>
            <a:off x="266701" y="1165580"/>
            <a:ext cx="6477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68300" algn="just">
              <a:spcAft>
                <a:spcPts val="0"/>
              </a:spcAft>
            </a:pPr>
            <a:r>
              <a:rPr lang="es-ES" sz="1600" spc="-30" dirty="0">
                <a:effectLst/>
                <a:ea typeface="Arial" panose="020B0604020202020204" pitchFamily="34" charset="0"/>
              </a:rPr>
              <a:t>Con la</a:t>
            </a:r>
            <a:r>
              <a:rPr lang="es-ES" sz="1600" spc="-55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publicación</a:t>
            </a:r>
            <a:r>
              <a:rPr lang="es-ES" sz="1600" spc="55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del</a:t>
            </a:r>
            <a:r>
              <a:rPr lang="es-ES" sz="1600" spc="-15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informe</a:t>
            </a:r>
            <a:r>
              <a:rPr lang="es-ES" sz="1600" spc="-105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de</a:t>
            </a:r>
            <a:r>
              <a:rPr lang="es-ES" sz="1600" spc="-90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cumplimiento</a:t>
            </a:r>
            <a:r>
              <a:rPr lang="es-ES" sz="1600" spc="-90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del</a:t>
            </a:r>
            <a:r>
              <a:rPr lang="es-ES" sz="1600" spc="-100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Programa</a:t>
            </a:r>
            <a:r>
              <a:rPr lang="es-ES" sz="1600" spc="65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Anual</a:t>
            </a:r>
            <a:r>
              <a:rPr lang="es-ES" sz="1600" spc="70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30" dirty="0">
                <a:effectLst/>
                <a:ea typeface="Arial" panose="020B0604020202020204" pitchFamily="34" charset="0"/>
              </a:rPr>
              <a:t>de</a:t>
            </a:r>
            <a:r>
              <a:rPr lang="es-ES" sz="1600" dirty="0">
                <a:effectLst/>
                <a:ea typeface="Arial" panose="020B0604020202020204" pitchFamily="34" charset="0"/>
              </a:rPr>
              <a:t> Desarrollo Archivístico 2024 (PADA), en el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portal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electrónico del Congreso del</a:t>
            </a:r>
            <a:r>
              <a:rPr lang="es-ES" sz="1600" spc="-6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Estado, el Congreso, por conducto de la Dirección General de Archivos, se</a:t>
            </a:r>
            <a:r>
              <a:rPr lang="es-ES" sz="1600" spc="-6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da</a:t>
            </a:r>
            <a:r>
              <a:rPr lang="es-ES" sz="1600" spc="-6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cumplimiento</a:t>
            </a:r>
            <a:r>
              <a:rPr lang="es-ES" sz="1600" spc="-7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a</a:t>
            </a:r>
            <a:r>
              <a:rPr lang="es-ES" sz="1600" spc="-7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las</a:t>
            </a:r>
            <a:r>
              <a:rPr lang="es-ES" sz="1600" spc="-7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disposiciones</a:t>
            </a:r>
            <a:r>
              <a:rPr lang="es-ES" sz="1600" spc="-7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legales</a:t>
            </a:r>
            <a:r>
              <a:rPr lang="es-ES" sz="1600" spc="-7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establecidas</a:t>
            </a:r>
            <a:r>
              <a:rPr lang="es-ES" sz="1600" spc="-8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en</a:t>
            </a:r>
            <a:r>
              <a:rPr lang="es-ES" sz="1600" spc="-7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el</a:t>
            </a:r>
            <a:r>
              <a:rPr lang="es-ES" sz="1600" spc="-8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artículo</a:t>
            </a:r>
            <a:r>
              <a:rPr lang="es-ES" sz="1600" spc="-7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27 de la Ley de Archivos para el Estado de Guanajuato.</a:t>
            </a:r>
            <a:endParaRPr lang="es-MX" sz="1600" dirty="0">
              <a:effectLst/>
              <a:ea typeface="Arial" panose="020B0604020202020204" pitchFamily="34" charset="0"/>
            </a:endParaRPr>
          </a:p>
          <a:p>
            <a:pPr marR="368300" algn="just">
              <a:spcAft>
                <a:spcPts val="0"/>
              </a:spcAft>
            </a:pPr>
            <a:r>
              <a:rPr lang="es-ES" sz="1600" dirty="0">
                <a:effectLst/>
                <a:ea typeface="Arial" panose="020B0604020202020204" pitchFamily="34" charset="0"/>
              </a:rPr>
              <a:t> </a:t>
            </a:r>
            <a:endParaRPr lang="es-MX" sz="1600" dirty="0">
              <a:effectLst/>
              <a:ea typeface="Arial" panose="020B0604020202020204" pitchFamily="34" charset="0"/>
            </a:endParaRPr>
          </a:p>
          <a:p>
            <a:pPr marR="368300" algn="just">
              <a:spcAft>
                <a:spcPts val="0"/>
              </a:spcAft>
            </a:pPr>
            <a:r>
              <a:rPr lang="es-ES" sz="1600" dirty="0">
                <a:effectLst/>
                <a:ea typeface="Arial" panose="020B0604020202020204" pitchFamily="34" charset="0"/>
              </a:rPr>
              <a:t>  </a:t>
            </a:r>
            <a:endParaRPr lang="es-MX" sz="1600" dirty="0">
              <a:effectLst/>
              <a:ea typeface="Arial" panose="020B0604020202020204" pitchFamily="34" charset="0"/>
            </a:endParaRPr>
          </a:p>
          <a:p>
            <a:pPr marR="368300" algn="ctr">
              <a:spcBef>
                <a:spcPts val="5"/>
              </a:spcBef>
              <a:spcAft>
                <a:spcPts val="0"/>
              </a:spcAft>
            </a:pPr>
            <a:r>
              <a:rPr lang="es-ES" sz="1600" dirty="0">
                <a:effectLst/>
                <a:ea typeface="Arial" panose="020B0604020202020204" pitchFamily="34" charset="0"/>
              </a:rPr>
              <a:t>Guanajuato,</a:t>
            </a:r>
            <a:r>
              <a:rPr lang="es-ES" sz="1600" spc="-2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Guanajuato,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3</a:t>
            </a:r>
            <a:r>
              <a:rPr lang="es-ES" sz="1600" dirty="0">
                <a:ea typeface="Arial" panose="020B0604020202020204" pitchFamily="34" charset="0"/>
              </a:rPr>
              <a:t>0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de</a:t>
            </a:r>
            <a:r>
              <a:rPr lang="es-ES" sz="1600" spc="-5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enero</a:t>
            </a:r>
            <a:r>
              <a:rPr lang="es-ES" sz="1600" spc="-20" dirty="0">
                <a:effectLst/>
                <a:ea typeface="Arial" panose="020B0604020202020204" pitchFamily="34" charset="0"/>
              </a:rPr>
              <a:t> </a:t>
            </a:r>
            <a:r>
              <a:rPr lang="es-ES" sz="1600" dirty="0">
                <a:effectLst/>
                <a:ea typeface="Arial" panose="020B0604020202020204" pitchFamily="34" charset="0"/>
              </a:rPr>
              <a:t>del</a:t>
            </a:r>
            <a:r>
              <a:rPr lang="es-ES" sz="1600" spc="-25" dirty="0">
                <a:effectLst/>
                <a:ea typeface="Arial" panose="020B0604020202020204" pitchFamily="34" charset="0"/>
              </a:rPr>
              <a:t> </a:t>
            </a:r>
            <a:r>
              <a:rPr lang="es-ES" sz="1600" spc="-10" dirty="0">
                <a:effectLst/>
                <a:ea typeface="Arial" panose="020B0604020202020204" pitchFamily="34" charset="0"/>
              </a:rPr>
              <a:t>2025.</a:t>
            </a:r>
            <a:endParaRPr lang="es-MX" sz="1600" dirty="0">
              <a:effectLst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1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</TotalTime>
  <Words>1351</Words>
  <Application>Microsoft Office PowerPoint</Application>
  <PresentationFormat>Carta (216 x 279 mm)</PresentationFormat>
  <Paragraphs>230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cuerpo</vt:lpstr>
      <vt:lpstr>Calibri Light</vt:lpstr>
      <vt:lpstr>Fira Sans Black</vt:lpstr>
      <vt:lpstr>Tema de Office</vt:lpstr>
      <vt:lpstr>Presentación de PowerPoint</vt:lpstr>
      <vt:lpstr>INFORME DE CUMPLIMIENTO PROGRAMA ANUAL DE DESARROLLO ARCHIVÍSTICO 2024 (PADA)  CONGRESO DEL ESTADO DE GUANAJUATO</vt:lpstr>
      <vt:lpstr>CUMPLIMIENTO</vt:lpstr>
      <vt:lpstr>CUMPLIMIENTO</vt:lpstr>
      <vt:lpstr>CUMPLIMIENTO</vt:lpstr>
      <vt:lpstr>CUMPLIMIENTO</vt:lpstr>
      <vt:lpstr>CUMPLIMIENTO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mungarro</dc:creator>
  <cp:lastModifiedBy>Alberto Macías Páez</cp:lastModifiedBy>
  <cp:revision>51</cp:revision>
  <dcterms:created xsi:type="dcterms:W3CDTF">2024-12-17T17:48:40Z</dcterms:created>
  <dcterms:modified xsi:type="dcterms:W3CDTF">2025-01-30T00:28:11Z</dcterms:modified>
</cp:coreProperties>
</file>