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74" r:id="rId3"/>
    <p:sldId id="284" r:id="rId4"/>
    <p:sldId id="290" r:id="rId5"/>
    <p:sldId id="289" r:id="rId6"/>
    <p:sldId id="286" r:id="rId7"/>
    <p:sldId id="287" r:id="rId8"/>
    <p:sldId id="288" r:id="rId9"/>
    <p:sldId id="285" r:id="rId10"/>
    <p:sldId id="291" r:id="rId11"/>
    <p:sldId id="293" r:id="rId12"/>
    <p:sldId id="294" r:id="rId13"/>
    <p:sldId id="295" r:id="rId14"/>
    <p:sldId id="296" r:id="rId15"/>
    <p:sldId id="297" r:id="rId16"/>
    <p:sldId id="298" r:id="rId17"/>
    <p:sldId id="299" r:id="rId18"/>
    <p:sldId id="300" r:id="rId19"/>
    <p:sldId id="301" r:id="rId20"/>
  </p:sldIdLst>
  <p:sldSz cx="12192000" cy="6858000"/>
  <p:notesSz cx="6950075" cy="923607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D74FA7-9446-40C2-89FC-366659C7747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s-MX"/>
        </a:p>
      </dgm:t>
    </dgm:pt>
    <dgm:pt modelId="{D238BF46-A529-4FC4-93C1-499DD988A74D}">
      <dgm:prSet phldrT="[Texto]"/>
      <dgm:spPr/>
      <dgm:t>
        <a:bodyPr/>
        <a:lstStyle/>
        <a:p>
          <a:r>
            <a:rPr lang="es-MX" dirty="0"/>
            <a:t>POBLACIÓN</a:t>
          </a:r>
        </a:p>
      </dgm:t>
    </dgm:pt>
    <dgm:pt modelId="{EA357DFF-6B03-40B2-906E-13C4AA060857}" type="parTrans" cxnId="{9DEDF1F8-B5FF-44F9-89F6-3D844A0B1F86}">
      <dgm:prSet/>
      <dgm:spPr/>
      <dgm:t>
        <a:bodyPr/>
        <a:lstStyle/>
        <a:p>
          <a:endParaRPr lang="es-MX"/>
        </a:p>
      </dgm:t>
    </dgm:pt>
    <dgm:pt modelId="{BC65929A-193E-45C0-A264-AFDEB2A0108C}" type="sibTrans" cxnId="{9DEDF1F8-B5FF-44F9-89F6-3D844A0B1F86}">
      <dgm:prSet/>
      <dgm:spPr/>
      <dgm:t>
        <a:bodyPr/>
        <a:lstStyle/>
        <a:p>
          <a:endParaRPr lang="es-MX"/>
        </a:p>
      </dgm:t>
    </dgm:pt>
    <dgm:pt modelId="{84289F69-064F-4B50-908E-68B646469E69}">
      <dgm:prSet phldrT="[Texto]"/>
      <dgm:spPr/>
      <dgm:t>
        <a:bodyPr/>
        <a:lstStyle/>
        <a:p>
          <a:r>
            <a:rPr lang="es-MX" dirty="0"/>
            <a:t>FEDERACIÓN</a:t>
          </a:r>
        </a:p>
      </dgm:t>
    </dgm:pt>
    <dgm:pt modelId="{D3147AEB-53A9-4633-B6EE-321F9CF3D97B}" type="parTrans" cxnId="{6D7373BB-F974-4BB2-B8CF-9C6F83532AEC}">
      <dgm:prSet/>
      <dgm:spPr/>
      <dgm:t>
        <a:bodyPr/>
        <a:lstStyle/>
        <a:p>
          <a:endParaRPr lang="es-MX"/>
        </a:p>
      </dgm:t>
    </dgm:pt>
    <dgm:pt modelId="{02A735E9-72BA-491A-8799-09A914C1A7E4}" type="sibTrans" cxnId="{6D7373BB-F974-4BB2-B8CF-9C6F83532AEC}">
      <dgm:prSet/>
      <dgm:spPr/>
      <dgm:t>
        <a:bodyPr/>
        <a:lstStyle/>
        <a:p>
          <a:endParaRPr lang="es-MX"/>
        </a:p>
      </dgm:t>
    </dgm:pt>
    <dgm:pt modelId="{2327E892-2BD8-44DD-8562-A1A15CE4134C}">
      <dgm:prSet phldrT="[Texto]"/>
      <dgm:spPr/>
      <dgm:t>
        <a:bodyPr/>
        <a:lstStyle/>
        <a:p>
          <a:r>
            <a:rPr lang="es-MX" dirty="0"/>
            <a:t>ASOCIACIONES CIVILES</a:t>
          </a:r>
        </a:p>
      </dgm:t>
    </dgm:pt>
    <dgm:pt modelId="{D856D45E-811A-4882-9A7D-030DAF60940A}" type="parTrans" cxnId="{6FC824CF-6A9B-4864-9B4F-792CB6E3DFDD}">
      <dgm:prSet/>
      <dgm:spPr/>
      <dgm:t>
        <a:bodyPr/>
        <a:lstStyle/>
        <a:p>
          <a:endParaRPr lang="es-MX"/>
        </a:p>
      </dgm:t>
    </dgm:pt>
    <dgm:pt modelId="{EDA71C76-4CF8-46E5-A0B3-44830235ADDA}" type="sibTrans" cxnId="{6FC824CF-6A9B-4864-9B4F-792CB6E3DFDD}">
      <dgm:prSet/>
      <dgm:spPr/>
      <dgm:t>
        <a:bodyPr/>
        <a:lstStyle/>
        <a:p>
          <a:endParaRPr lang="es-MX"/>
        </a:p>
      </dgm:t>
    </dgm:pt>
    <dgm:pt modelId="{AA7F60C3-1CC9-41AC-90CC-BF9CD53FD49E}">
      <dgm:prSet phldrT="[Texto]"/>
      <dgm:spPr/>
      <dgm:t>
        <a:bodyPr/>
        <a:lstStyle/>
        <a:p>
          <a:r>
            <a:rPr lang="es-MX" dirty="0"/>
            <a:t>INICIATIVA PRIVADA</a:t>
          </a:r>
        </a:p>
      </dgm:t>
    </dgm:pt>
    <dgm:pt modelId="{F2EECE63-6E89-4320-B7E5-AF8CF2A98261}" type="parTrans" cxnId="{7BF5DDCC-6CCE-4FD4-8EF6-3154003A38EB}">
      <dgm:prSet/>
      <dgm:spPr/>
      <dgm:t>
        <a:bodyPr/>
        <a:lstStyle/>
        <a:p>
          <a:endParaRPr lang="es-MX"/>
        </a:p>
      </dgm:t>
    </dgm:pt>
    <dgm:pt modelId="{8D8CDF67-CB78-4F9F-8F24-846BBDA70E46}" type="sibTrans" cxnId="{7BF5DDCC-6CCE-4FD4-8EF6-3154003A38EB}">
      <dgm:prSet/>
      <dgm:spPr/>
      <dgm:t>
        <a:bodyPr/>
        <a:lstStyle/>
        <a:p>
          <a:endParaRPr lang="es-MX"/>
        </a:p>
      </dgm:t>
    </dgm:pt>
    <dgm:pt modelId="{6C1B67D0-B54D-44DD-B3A0-59B5AA9C4125}">
      <dgm:prSet phldrT="[Texto]"/>
      <dgm:spPr/>
      <dgm:t>
        <a:bodyPr/>
        <a:lstStyle/>
        <a:p>
          <a:r>
            <a:rPr lang="es-MX" dirty="0"/>
            <a:t>ESTADOS</a:t>
          </a:r>
        </a:p>
      </dgm:t>
    </dgm:pt>
    <dgm:pt modelId="{67F2F526-CB7C-495C-AF3E-3A0542F967BC}" type="parTrans" cxnId="{ECBE7A61-4202-49A4-A49D-97B6F59E11DD}">
      <dgm:prSet/>
      <dgm:spPr/>
      <dgm:t>
        <a:bodyPr/>
        <a:lstStyle/>
        <a:p>
          <a:endParaRPr lang="es-MX"/>
        </a:p>
      </dgm:t>
    </dgm:pt>
    <dgm:pt modelId="{97C9948E-8988-4A1C-ACC5-A99187E3F483}" type="sibTrans" cxnId="{ECBE7A61-4202-49A4-A49D-97B6F59E11DD}">
      <dgm:prSet/>
      <dgm:spPr/>
      <dgm:t>
        <a:bodyPr/>
        <a:lstStyle/>
        <a:p>
          <a:endParaRPr lang="es-MX"/>
        </a:p>
      </dgm:t>
    </dgm:pt>
    <dgm:pt modelId="{E4A10FE6-1DBE-4B69-80D1-3E9C4DF0D44B}">
      <dgm:prSet/>
      <dgm:spPr/>
      <dgm:t>
        <a:bodyPr/>
        <a:lstStyle/>
        <a:p>
          <a:r>
            <a:rPr lang="es-MX" dirty="0"/>
            <a:t>MUNICIPIOS</a:t>
          </a:r>
        </a:p>
      </dgm:t>
    </dgm:pt>
    <dgm:pt modelId="{EB1FDFB6-2542-4B17-A24F-1480C44C4E06}" type="parTrans" cxnId="{0D1CC47F-9AB5-4295-AC40-7AADFB9BD6CE}">
      <dgm:prSet/>
      <dgm:spPr/>
      <dgm:t>
        <a:bodyPr/>
        <a:lstStyle/>
        <a:p>
          <a:endParaRPr lang="es-MX"/>
        </a:p>
      </dgm:t>
    </dgm:pt>
    <dgm:pt modelId="{C1F674C4-078F-4775-A343-AE2A02E78FAE}" type="sibTrans" cxnId="{0D1CC47F-9AB5-4295-AC40-7AADFB9BD6CE}">
      <dgm:prSet/>
      <dgm:spPr/>
      <dgm:t>
        <a:bodyPr/>
        <a:lstStyle/>
        <a:p>
          <a:endParaRPr lang="es-MX"/>
        </a:p>
      </dgm:t>
    </dgm:pt>
    <dgm:pt modelId="{0D7558FC-50FE-463F-B5B8-E1AE738E7BC7}" type="pres">
      <dgm:prSet presAssocID="{7ED74FA7-9446-40C2-89FC-366659C77471}" presName="Name0" presStyleCnt="0">
        <dgm:presLayoutVars>
          <dgm:chMax val="1"/>
          <dgm:dir/>
          <dgm:animLvl val="ctr"/>
          <dgm:resizeHandles val="exact"/>
        </dgm:presLayoutVars>
      </dgm:prSet>
      <dgm:spPr/>
    </dgm:pt>
    <dgm:pt modelId="{0F9B54B5-B848-43AB-A8BD-28973F4EAEC3}" type="pres">
      <dgm:prSet presAssocID="{D238BF46-A529-4FC4-93C1-499DD988A74D}" presName="centerShape" presStyleLbl="node0" presStyleIdx="0" presStyleCnt="1"/>
      <dgm:spPr/>
    </dgm:pt>
    <dgm:pt modelId="{943F047C-508E-4AF8-90B7-C4E2B60AFDAC}" type="pres">
      <dgm:prSet presAssocID="{84289F69-064F-4B50-908E-68B646469E69}" presName="node" presStyleLbl="node1" presStyleIdx="0" presStyleCnt="5">
        <dgm:presLayoutVars>
          <dgm:bulletEnabled val="1"/>
        </dgm:presLayoutVars>
      </dgm:prSet>
      <dgm:spPr/>
    </dgm:pt>
    <dgm:pt modelId="{6ED407F5-FA84-484C-9BD9-9D0B2C2794BF}" type="pres">
      <dgm:prSet presAssocID="{84289F69-064F-4B50-908E-68B646469E69}" presName="dummy" presStyleCnt="0"/>
      <dgm:spPr/>
    </dgm:pt>
    <dgm:pt modelId="{7D61B1DE-06D2-444C-BDE4-2D640DCC9D76}" type="pres">
      <dgm:prSet presAssocID="{02A735E9-72BA-491A-8799-09A914C1A7E4}" presName="sibTrans" presStyleLbl="sibTrans2D1" presStyleIdx="0" presStyleCnt="5"/>
      <dgm:spPr/>
    </dgm:pt>
    <dgm:pt modelId="{395A3581-2BB2-499D-B75E-744CC105467E}" type="pres">
      <dgm:prSet presAssocID="{E4A10FE6-1DBE-4B69-80D1-3E9C4DF0D44B}" presName="node" presStyleLbl="node1" presStyleIdx="1" presStyleCnt="5">
        <dgm:presLayoutVars>
          <dgm:bulletEnabled val="1"/>
        </dgm:presLayoutVars>
      </dgm:prSet>
      <dgm:spPr/>
    </dgm:pt>
    <dgm:pt modelId="{D66D8EB4-FE58-4236-A6A0-C8B8BC735F0F}" type="pres">
      <dgm:prSet presAssocID="{E4A10FE6-1DBE-4B69-80D1-3E9C4DF0D44B}" presName="dummy" presStyleCnt="0"/>
      <dgm:spPr/>
    </dgm:pt>
    <dgm:pt modelId="{41987106-28FE-46DD-BB16-06F9F8F7B0A9}" type="pres">
      <dgm:prSet presAssocID="{C1F674C4-078F-4775-A343-AE2A02E78FAE}" presName="sibTrans" presStyleLbl="sibTrans2D1" presStyleIdx="1" presStyleCnt="5"/>
      <dgm:spPr/>
    </dgm:pt>
    <dgm:pt modelId="{A53444DF-9F39-4ADE-BDC1-258A7BDFBEC4}" type="pres">
      <dgm:prSet presAssocID="{2327E892-2BD8-44DD-8562-A1A15CE4134C}" presName="node" presStyleLbl="node1" presStyleIdx="2" presStyleCnt="5">
        <dgm:presLayoutVars>
          <dgm:bulletEnabled val="1"/>
        </dgm:presLayoutVars>
      </dgm:prSet>
      <dgm:spPr/>
    </dgm:pt>
    <dgm:pt modelId="{9F4BE68D-899B-4163-91A9-0B0BEBB805D1}" type="pres">
      <dgm:prSet presAssocID="{2327E892-2BD8-44DD-8562-A1A15CE4134C}" presName="dummy" presStyleCnt="0"/>
      <dgm:spPr/>
    </dgm:pt>
    <dgm:pt modelId="{A189FE60-8513-486C-831E-00B4A55BFCF5}" type="pres">
      <dgm:prSet presAssocID="{EDA71C76-4CF8-46E5-A0B3-44830235ADDA}" presName="sibTrans" presStyleLbl="sibTrans2D1" presStyleIdx="2" presStyleCnt="5"/>
      <dgm:spPr/>
    </dgm:pt>
    <dgm:pt modelId="{229FEE26-9949-4CA0-80CB-2ACCA64E4FED}" type="pres">
      <dgm:prSet presAssocID="{AA7F60C3-1CC9-41AC-90CC-BF9CD53FD49E}" presName="node" presStyleLbl="node1" presStyleIdx="3" presStyleCnt="5">
        <dgm:presLayoutVars>
          <dgm:bulletEnabled val="1"/>
        </dgm:presLayoutVars>
      </dgm:prSet>
      <dgm:spPr/>
    </dgm:pt>
    <dgm:pt modelId="{E9334EC3-2FF8-4408-9AF8-7D5500950D34}" type="pres">
      <dgm:prSet presAssocID="{AA7F60C3-1CC9-41AC-90CC-BF9CD53FD49E}" presName="dummy" presStyleCnt="0"/>
      <dgm:spPr/>
    </dgm:pt>
    <dgm:pt modelId="{70240797-6533-4A4A-BFF0-2DBC80D09D2B}" type="pres">
      <dgm:prSet presAssocID="{8D8CDF67-CB78-4F9F-8F24-846BBDA70E46}" presName="sibTrans" presStyleLbl="sibTrans2D1" presStyleIdx="3" presStyleCnt="5"/>
      <dgm:spPr/>
    </dgm:pt>
    <dgm:pt modelId="{E6C3D391-1737-441A-91D1-FAF99E55F285}" type="pres">
      <dgm:prSet presAssocID="{6C1B67D0-B54D-44DD-B3A0-59B5AA9C4125}" presName="node" presStyleLbl="node1" presStyleIdx="4" presStyleCnt="5">
        <dgm:presLayoutVars>
          <dgm:bulletEnabled val="1"/>
        </dgm:presLayoutVars>
      </dgm:prSet>
      <dgm:spPr/>
    </dgm:pt>
    <dgm:pt modelId="{2BE12353-634B-4E44-96AF-25DE454024FF}" type="pres">
      <dgm:prSet presAssocID="{6C1B67D0-B54D-44DD-B3A0-59B5AA9C4125}" presName="dummy" presStyleCnt="0"/>
      <dgm:spPr/>
    </dgm:pt>
    <dgm:pt modelId="{D79B8615-0310-42E8-93BB-289F6B2B186D}" type="pres">
      <dgm:prSet presAssocID="{97C9948E-8988-4A1C-ACC5-A99187E3F483}" presName="sibTrans" presStyleLbl="sibTrans2D1" presStyleIdx="4" presStyleCnt="5"/>
      <dgm:spPr/>
    </dgm:pt>
  </dgm:ptLst>
  <dgm:cxnLst>
    <dgm:cxn modelId="{A1BF4D03-3D24-4DCA-829E-7F2960124101}" type="presOf" srcId="{2327E892-2BD8-44DD-8562-A1A15CE4134C}" destId="{A53444DF-9F39-4ADE-BDC1-258A7BDFBEC4}" srcOrd="0" destOrd="0" presId="urn:microsoft.com/office/officeart/2005/8/layout/radial6"/>
    <dgm:cxn modelId="{680C6504-3404-4A8C-BFC5-9090AFB398B5}" type="presOf" srcId="{C1F674C4-078F-4775-A343-AE2A02E78FAE}" destId="{41987106-28FE-46DD-BB16-06F9F8F7B0A9}" srcOrd="0" destOrd="0" presId="urn:microsoft.com/office/officeart/2005/8/layout/radial6"/>
    <dgm:cxn modelId="{308C772B-96C4-49E4-8D6C-0C8E368982AB}" type="presOf" srcId="{02A735E9-72BA-491A-8799-09A914C1A7E4}" destId="{7D61B1DE-06D2-444C-BDE4-2D640DCC9D76}" srcOrd="0" destOrd="0" presId="urn:microsoft.com/office/officeart/2005/8/layout/radial6"/>
    <dgm:cxn modelId="{5D177435-3908-4EDB-A896-64B5CF3B09A8}" type="presOf" srcId="{8D8CDF67-CB78-4F9F-8F24-846BBDA70E46}" destId="{70240797-6533-4A4A-BFF0-2DBC80D09D2B}" srcOrd="0" destOrd="0" presId="urn:microsoft.com/office/officeart/2005/8/layout/radial6"/>
    <dgm:cxn modelId="{BFDF563C-899F-49D3-9B64-B0C690603BB1}" type="presOf" srcId="{EDA71C76-4CF8-46E5-A0B3-44830235ADDA}" destId="{A189FE60-8513-486C-831E-00B4A55BFCF5}" srcOrd="0" destOrd="0" presId="urn:microsoft.com/office/officeart/2005/8/layout/radial6"/>
    <dgm:cxn modelId="{A71DC460-6101-487B-90B2-B37D86691259}" type="presOf" srcId="{6C1B67D0-B54D-44DD-B3A0-59B5AA9C4125}" destId="{E6C3D391-1737-441A-91D1-FAF99E55F285}" srcOrd="0" destOrd="0" presId="urn:microsoft.com/office/officeart/2005/8/layout/radial6"/>
    <dgm:cxn modelId="{ECBE7A61-4202-49A4-A49D-97B6F59E11DD}" srcId="{D238BF46-A529-4FC4-93C1-499DD988A74D}" destId="{6C1B67D0-B54D-44DD-B3A0-59B5AA9C4125}" srcOrd="4" destOrd="0" parTransId="{67F2F526-CB7C-495C-AF3E-3A0542F967BC}" sibTransId="{97C9948E-8988-4A1C-ACC5-A99187E3F483}"/>
    <dgm:cxn modelId="{947F3A62-9336-4485-85DA-7652CB3CB195}" type="presOf" srcId="{84289F69-064F-4B50-908E-68B646469E69}" destId="{943F047C-508E-4AF8-90B7-C4E2B60AFDAC}" srcOrd="0" destOrd="0" presId="urn:microsoft.com/office/officeart/2005/8/layout/radial6"/>
    <dgm:cxn modelId="{E6D54047-CC33-4D3B-B28C-3BF56D8D494C}" type="presOf" srcId="{E4A10FE6-1DBE-4B69-80D1-3E9C4DF0D44B}" destId="{395A3581-2BB2-499D-B75E-744CC105467E}" srcOrd="0" destOrd="0" presId="urn:microsoft.com/office/officeart/2005/8/layout/radial6"/>
    <dgm:cxn modelId="{C1491D4E-6DEE-4AA0-9BF1-7662BC8B1627}" type="presOf" srcId="{AA7F60C3-1CC9-41AC-90CC-BF9CD53FD49E}" destId="{229FEE26-9949-4CA0-80CB-2ACCA64E4FED}" srcOrd="0" destOrd="0" presId="urn:microsoft.com/office/officeart/2005/8/layout/radial6"/>
    <dgm:cxn modelId="{0D1CC47F-9AB5-4295-AC40-7AADFB9BD6CE}" srcId="{D238BF46-A529-4FC4-93C1-499DD988A74D}" destId="{E4A10FE6-1DBE-4B69-80D1-3E9C4DF0D44B}" srcOrd="1" destOrd="0" parTransId="{EB1FDFB6-2542-4B17-A24F-1480C44C4E06}" sibTransId="{C1F674C4-078F-4775-A343-AE2A02E78FAE}"/>
    <dgm:cxn modelId="{6D7373BB-F974-4BB2-B8CF-9C6F83532AEC}" srcId="{D238BF46-A529-4FC4-93C1-499DD988A74D}" destId="{84289F69-064F-4B50-908E-68B646469E69}" srcOrd="0" destOrd="0" parTransId="{D3147AEB-53A9-4633-B6EE-321F9CF3D97B}" sibTransId="{02A735E9-72BA-491A-8799-09A914C1A7E4}"/>
    <dgm:cxn modelId="{7BF5DDCC-6CCE-4FD4-8EF6-3154003A38EB}" srcId="{D238BF46-A529-4FC4-93C1-499DD988A74D}" destId="{AA7F60C3-1CC9-41AC-90CC-BF9CD53FD49E}" srcOrd="3" destOrd="0" parTransId="{F2EECE63-6E89-4320-B7E5-AF8CF2A98261}" sibTransId="{8D8CDF67-CB78-4F9F-8F24-846BBDA70E46}"/>
    <dgm:cxn modelId="{6FC824CF-6A9B-4864-9B4F-792CB6E3DFDD}" srcId="{D238BF46-A529-4FC4-93C1-499DD988A74D}" destId="{2327E892-2BD8-44DD-8562-A1A15CE4134C}" srcOrd="2" destOrd="0" parTransId="{D856D45E-811A-4882-9A7D-030DAF60940A}" sibTransId="{EDA71C76-4CF8-46E5-A0B3-44830235ADDA}"/>
    <dgm:cxn modelId="{349BC3DA-DE29-4493-B59E-A311C4AB90DD}" type="presOf" srcId="{D238BF46-A529-4FC4-93C1-499DD988A74D}" destId="{0F9B54B5-B848-43AB-A8BD-28973F4EAEC3}" srcOrd="0" destOrd="0" presId="urn:microsoft.com/office/officeart/2005/8/layout/radial6"/>
    <dgm:cxn modelId="{6546D2E8-FFB4-4C76-9185-3305B5B38931}" type="presOf" srcId="{97C9948E-8988-4A1C-ACC5-A99187E3F483}" destId="{D79B8615-0310-42E8-93BB-289F6B2B186D}" srcOrd="0" destOrd="0" presId="urn:microsoft.com/office/officeart/2005/8/layout/radial6"/>
    <dgm:cxn modelId="{06BB53ED-AF57-4EB1-9ADF-34B844D24F99}" type="presOf" srcId="{7ED74FA7-9446-40C2-89FC-366659C77471}" destId="{0D7558FC-50FE-463F-B5B8-E1AE738E7BC7}" srcOrd="0" destOrd="0" presId="urn:microsoft.com/office/officeart/2005/8/layout/radial6"/>
    <dgm:cxn modelId="{9DEDF1F8-B5FF-44F9-89F6-3D844A0B1F86}" srcId="{7ED74FA7-9446-40C2-89FC-366659C77471}" destId="{D238BF46-A529-4FC4-93C1-499DD988A74D}" srcOrd="0" destOrd="0" parTransId="{EA357DFF-6B03-40B2-906E-13C4AA060857}" sibTransId="{BC65929A-193E-45C0-A264-AFDEB2A0108C}"/>
    <dgm:cxn modelId="{CA742B27-FC2A-4CA3-A8E4-2ECDAC8182F1}" type="presParOf" srcId="{0D7558FC-50FE-463F-B5B8-E1AE738E7BC7}" destId="{0F9B54B5-B848-43AB-A8BD-28973F4EAEC3}" srcOrd="0" destOrd="0" presId="urn:microsoft.com/office/officeart/2005/8/layout/radial6"/>
    <dgm:cxn modelId="{417D0C91-5C13-4E48-B884-ADEC6D5A0461}" type="presParOf" srcId="{0D7558FC-50FE-463F-B5B8-E1AE738E7BC7}" destId="{943F047C-508E-4AF8-90B7-C4E2B60AFDAC}" srcOrd="1" destOrd="0" presId="urn:microsoft.com/office/officeart/2005/8/layout/radial6"/>
    <dgm:cxn modelId="{08EC1F59-4690-4AC0-B4B0-B9CD20AAA374}" type="presParOf" srcId="{0D7558FC-50FE-463F-B5B8-E1AE738E7BC7}" destId="{6ED407F5-FA84-484C-9BD9-9D0B2C2794BF}" srcOrd="2" destOrd="0" presId="urn:microsoft.com/office/officeart/2005/8/layout/radial6"/>
    <dgm:cxn modelId="{762D0AA3-8599-4B40-A00E-DDA2AC1F1D46}" type="presParOf" srcId="{0D7558FC-50FE-463F-B5B8-E1AE738E7BC7}" destId="{7D61B1DE-06D2-444C-BDE4-2D640DCC9D76}" srcOrd="3" destOrd="0" presId="urn:microsoft.com/office/officeart/2005/8/layout/radial6"/>
    <dgm:cxn modelId="{C822F549-87A6-49EE-8348-A0EA4F224172}" type="presParOf" srcId="{0D7558FC-50FE-463F-B5B8-E1AE738E7BC7}" destId="{395A3581-2BB2-499D-B75E-744CC105467E}" srcOrd="4" destOrd="0" presId="urn:microsoft.com/office/officeart/2005/8/layout/radial6"/>
    <dgm:cxn modelId="{90112426-2EFF-48A0-A6C2-9A950C29DAAC}" type="presParOf" srcId="{0D7558FC-50FE-463F-B5B8-E1AE738E7BC7}" destId="{D66D8EB4-FE58-4236-A6A0-C8B8BC735F0F}" srcOrd="5" destOrd="0" presId="urn:microsoft.com/office/officeart/2005/8/layout/radial6"/>
    <dgm:cxn modelId="{4BBBCD9B-BD72-4482-A454-D7368E586970}" type="presParOf" srcId="{0D7558FC-50FE-463F-B5B8-E1AE738E7BC7}" destId="{41987106-28FE-46DD-BB16-06F9F8F7B0A9}" srcOrd="6" destOrd="0" presId="urn:microsoft.com/office/officeart/2005/8/layout/radial6"/>
    <dgm:cxn modelId="{C4129271-800B-453D-8D0C-55FB046B4E83}" type="presParOf" srcId="{0D7558FC-50FE-463F-B5B8-E1AE738E7BC7}" destId="{A53444DF-9F39-4ADE-BDC1-258A7BDFBEC4}" srcOrd="7" destOrd="0" presId="urn:microsoft.com/office/officeart/2005/8/layout/radial6"/>
    <dgm:cxn modelId="{62F85AE4-AF8E-4930-AF1E-2DC8470B115D}" type="presParOf" srcId="{0D7558FC-50FE-463F-B5B8-E1AE738E7BC7}" destId="{9F4BE68D-899B-4163-91A9-0B0BEBB805D1}" srcOrd="8" destOrd="0" presId="urn:microsoft.com/office/officeart/2005/8/layout/radial6"/>
    <dgm:cxn modelId="{D327E461-BD9C-4718-9E68-333472462FB9}" type="presParOf" srcId="{0D7558FC-50FE-463F-B5B8-E1AE738E7BC7}" destId="{A189FE60-8513-486C-831E-00B4A55BFCF5}" srcOrd="9" destOrd="0" presId="urn:microsoft.com/office/officeart/2005/8/layout/radial6"/>
    <dgm:cxn modelId="{0C9F4C06-5680-42F3-9FC5-82797CC24311}" type="presParOf" srcId="{0D7558FC-50FE-463F-B5B8-E1AE738E7BC7}" destId="{229FEE26-9949-4CA0-80CB-2ACCA64E4FED}" srcOrd="10" destOrd="0" presId="urn:microsoft.com/office/officeart/2005/8/layout/radial6"/>
    <dgm:cxn modelId="{0B5AF5F1-F527-4926-BEC3-0E6144A7AA50}" type="presParOf" srcId="{0D7558FC-50FE-463F-B5B8-E1AE738E7BC7}" destId="{E9334EC3-2FF8-4408-9AF8-7D5500950D34}" srcOrd="11" destOrd="0" presId="urn:microsoft.com/office/officeart/2005/8/layout/radial6"/>
    <dgm:cxn modelId="{2F235210-4C16-41EF-9406-03B4972660D2}" type="presParOf" srcId="{0D7558FC-50FE-463F-B5B8-E1AE738E7BC7}" destId="{70240797-6533-4A4A-BFF0-2DBC80D09D2B}" srcOrd="12" destOrd="0" presId="urn:microsoft.com/office/officeart/2005/8/layout/radial6"/>
    <dgm:cxn modelId="{C5201137-5A0E-4AC5-8F1D-226A3B300E79}" type="presParOf" srcId="{0D7558FC-50FE-463F-B5B8-E1AE738E7BC7}" destId="{E6C3D391-1737-441A-91D1-FAF99E55F285}" srcOrd="13" destOrd="0" presId="urn:microsoft.com/office/officeart/2005/8/layout/radial6"/>
    <dgm:cxn modelId="{A293AE28-5248-4426-A03D-C2849221F109}" type="presParOf" srcId="{0D7558FC-50FE-463F-B5B8-E1AE738E7BC7}" destId="{2BE12353-634B-4E44-96AF-25DE454024FF}" srcOrd="14" destOrd="0" presId="urn:microsoft.com/office/officeart/2005/8/layout/radial6"/>
    <dgm:cxn modelId="{2A16C933-C046-43DA-82F0-91A20C4854A1}" type="presParOf" srcId="{0D7558FC-50FE-463F-B5B8-E1AE738E7BC7}" destId="{D79B8615-0310-42E8-93BB-289F6B2B186D}" srcOrd="15"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354DA5-E331-4E2A-AF49-138ADB11EA93}" type="doc">
      <dgm:prSet loTypeId="urn:microsoft.com/office/officeart/2005/8/layout/process1" loCatId="process" qsTypeId="urn:microsoft.com/office/officeart/2005/8/quickstyle/simple1" qsCatId="simple" csTypeId="urn:microsoft.com/office/officeart/2005/8/colors/accent1_1" csCatId="accent1" phldr="1"/>
      <dgm:spPr/>
    </dgm:pt>
    <dgm:pt modelId="{5762DF7D-4E98-48C9-A804-498D76C00255}">
      <dgm:prSet phldrT="[Texto]" custT="1"/>
      <dgm:spPr/>
      <dgm:t>
        <a:bodyPr/>
        <a:lstStyle/>
        <a:p>
          <a:r>
            <a:rPr lang="es-MX" sz="1100" dirty="0"/>
            <a:t>Reuniones de fortalecimiento de su Ley de Ingresos Municipal</a:t>
          </a:r>
        </a:p>
      </dgm:t>
    </dgm:pt>
    <dgm:pt modelId="{247A134F-6D22-4010-836B-AFD36AC5601D}" type="parTrans" cxnId="{FBC59383-5C1B-4B4D-9A22-FD337E0D63AF}">
      <dgm:prSet/>
      <dgm:spPr/>
      <dgm:t>
        <a:bodyPr/>
        <a:lstStyle/>
        <a:p>
          <a:endParaRPr lang="es-MX"/>
        </a:p>
      </dgm:t>
    </dgm:pt>
    <dgm:pt modelId="{7EF08D19-CB80-4F1A-86B0-4EBD752B07C2}" type="sibTrans" cxnId="{FBC59383-5C1B-4B4D-9A22-FD337E0D63AF}">
      <dgm:prSet/>
      <dgm:spPr>
        <a:solidFill>
          <a:schemeClr val="accent1"/>
        </a:solidFill>
        <a:ln>
          <a:solidFill>
            <a:schemeClr val="accent1"/>
          </a:solidFill>
        </a:ln>
      </dgm:spPr>
      <dgm:t>
        <a:bodyPr/>
        <a:lstStyle/>
        <a:p>
          <a:endParaRPr lang="es-MX"/>
        </a:p>
      </dgm:t>
    </dgm:pt>
    <dgm:pt modelId="{AD789BD9-F084-433F-B8FE-FF572AC2A55E}">
      <dgm:prSet phldrT="[Texto]" custT="1"/>
      <dgm:spPr/>
      <dgm:t>
        <a:bodyPr/>
        <a:lstStyle/>
        <a:p>
          <a:r>
            <a:rPr lang="es-MX" sz="1200" dirty="0"/>
            <a:t>Reuniones de revisión de anteproyecto</a:t>
          </a:r>
        </a:p>
      </dgm:t>
    </dgm:pt>
    <dgm:pt modelId="{5D4FFA7F-B923-4E60-9037-86D9A543987F}" type="parTrans" cxnId="{FAA40B93-9471-48C7-BAA8-CB36D2BD9348}">
      <dgm:prSet/>
      <dgm:spPr/>
      <dgm:t>
        <a:bodyPr/>
        <a:lstStyle/>
        <a:p>
          <a:endParaRPr lang="es-MX"/>
        </a:p>
      </dgm:t>
    </dgm:pt>
    <dgm:pt modelId="{27A9B887-FEB9-471D-BFC1-5BB7107527C2}" type="sibTrans" cxnId="{FAA40B93-9471-48C7-BAA8-CB36D2BD9348}">
      <dgm:prSet/>
      <dgm:spPr>
        <a:solidFill>
          <a:schemeClr val="accent1"/>
        </a:solidFill>
        <a:ln>
          <a:solidFill>
            <a:schemeClr val="accent1"/>
          </a:solidFill>
        </a:ln>
      </dgm:spPr>
      <dgm:t>
        <a:bodyPr/>
        <a:lstStyle/>
        <a:p>
          <a:endParaRPr lang="es-MX"/>
        </a:p>
      </dgm:t>
    </dgm:pt>
    <dgm:pt modelId="{DC2BD90D-D283-4B36-A4C2-B502CAEED4C9}">
      <dgm:prSet custT="1"/>
      <dgm:spPr/>
      <dgm:t>
        <a:bodyPr/>
        <a:lstStyle/>
        <a:p>
          <a:r>
            <a:rPr lang="es-MX" sz="1100" dirty="0"/>
            <a:t>Junta de Enlace en materia Financiera</a:t>
          </a:r>
        </a:p>
      </dgm:t>
    </dgm:pt>
    <dgm:pt modelId="{C8F5E69B-7296-40FF-9A73-B6DADAE53FBE}" type="parTrans" cxnId="{F7C81B8F-B196-400B-BE70-C4BE34D99F72}">
      <dgm:prSet/>
      <dgm:spPr/>
      <dgm:t>
        <a:bodyPr/>
        <a:lstStyle/>
        <a:p>
          <a:endParaRPr lang="es-MX"/>
        </a:p>
      </dgm:t>
    </dgm:pt>
    <dgm:pt modelId="{405E29E6-DFDA-4C64-AD56-DFCE26FE895B}" type="sibTrans" cxnId="{F7C81B8F-B196-400B-BE70-C4BE34D99F72}">
      <dgm:prSet/>
      <dgm:spPr>
        <a:solidFill>
          <a:schemeClr val="accent1"/>
        </a:solidFill>
        <a:ln>
          <a:solidFill>
            <a:schemeClr val="accent1"/>
          </a:solidFill>
        </a:ln>
      </dgm:spPr>
      <dgm:t>
        <a:bodyPr/>
        <a:lstStyle/>
        <a:p>
          <a:endParaRPr lang="es-MX"/>
        </a:p>
      </dgm:t>
    </dgm:pt>
    <dgm:pt modelId="{3818976D-EDDB-44EC-AF65-81AC4D21AFC7}">
      <dgm:prSet custT="1"/>
      <dgm:spPr/>
      <dgm:t>
        <a:bodyPr/>
        <a:lstStyle/>
        <a:p>
          <a:r>
            <a:rPr lang="es-MX" sz="1100" dirty="0"/>
            <a:t>Recepción de las Iniciativas de LIM 2026</a:t>
          </a:r>
        </a:p>
      </dgm:t>
    </dgm:pt>
    <dgm:pt modelId="{703A2A83-C92D-4A72-ABF3-0313FC3B3E22}" type="parTrans" cxnId="{77E9D616-EE06-43AD-9A00-ADE822230CF6}">
      <dgm:prSet/>
      <dgm:spPr/>
      <dgm:t>
        <a:bodyPr/>
        <a:lstStyle/>
        <a:p>
          <a:endParaRPr lang="es-MX"/>
        </a:p>
      </dgm:t>
    </dgm:pt>
    <dgm:pt modelId="{3BE3180A-18A3-4DF5-97B8-A7A97DBCB8C9}" type="sibTrans" cxnId="{77E9D616-EE06-43AD-9A00-ADE822230CF6}">
      <dgm:prSet/>
      <dgm:spPr/>
      <dgm:t>
        <a:bodyPr/>
        <a:lstStyle/>
        <a:p>
          <a:endParaRPr lang="es-MX"/>
        </a:p>
      </dgm:t>
    </dgm:pt>
    <dgm:pt modelId="{17194DDF-F70B-46FF-8F76-06349A710C76}">
      <dgm:prSet custT="1"/>
      <dgm:spPr/>
      <dgm:t>
        <a:bodyPr/>
        <a:lstStyle/>
        <a:p>
          <a:r>
            <a:rPr lang="es-MX" sz="1050" b="0" dirty="0"/>
            <a:t>Seguimiento a las Iniciativas de Ley de Ingresos Municipal </a:t>
          </a:r>
          <a:endParaRPr lang="es-MX" sz="1050" dirty="0"/>
        </a:p>
      </dgm:t>
    </dgm:pt>
    <dgm:pt modelId="{97054653-AB9A-4261-95C2-6BAA7EB955F0}" type="parTrans" cxnId="{3C17A030-50E9-4ACC-9ABE-DB2A52BE711F}">
      <dgm:prSet/>
      <dgm:spPr/>
      <dgm:t>
        <a:bodyPr/>
        <a:lstStyle/>
        <a:p>
          <a:endParaRPr lang="es-MX"/>
        </a:p>
      </dgm:t>
    </dgm:pt>
    <dgm:pt modelId="{874DFC80-888B-4200-8308-25EFB427496F}" type="sibTrans" cxnId="{3C17A030-50E9-4ACC-9ABE-DB2A52BE711F}">
      <dgm:prSet/>
      <dgm:spPr>
        <a:solidFill>
          <a:schemeClr val="accent1"/>
        </a:solidFill>
        <a:ln>
          <a:solidFill>
            <a:schemeClr val="accent1"/>
          </a:solidFill>
        </a:ln>
      </dgm:spPr>
      <dgm:t>
        <a:bodyPr/>
        <a:lstStyle/>
        <a:p>
          <a:endParaRPr lang="es-MX"/>
        </a:p>
      </dgm:t>
    </dgm:pt>
    <dgm:pt modelId="{DC8BA5BC-53B5-408E-A429-834E4F0AA4CF}">
      <dgm:prSet custT="1"/>
      <dgm:spPr/>
      <dgm:t>
        <a:bodyPr/>
        <a:lstStyle/>
        <a:p>
          <a:r>
            <a:rPr lang="es-MX" sz="1050" dirty="0"/>
            <a:t>Capacitación y carga en el Sistema para la Integración y Análisis de las ILIM 2024</a:t>
          </a:r>
          <a:endParaRPr lang="es-MX" sz="1050" b="0" dirty="0"/>
        </a:p>
      </dgm:t>
    </dgm:pt>
    <dgm:pt modelId="{B717902A-9557-46F5-AEC2-A7959B70F50C}" type="parTrans" cxnId="{781D21AD-1509-4574-89DB-458A741FE461}">
      <dgm:prSet/>
      <dgm:spPr/>
      <dgm:t>
        <a:bodyPr/>
        <a:lstStyle/>
        <a:p>
          <a:endParaRPr lang="es-MX"/>
        </a:p>
      </dgm:t>
    </dgm:pt>
    <dgm:pt modelId="{0E7280CA-16CF-43A2-9169-20E71C39EA4B}" type="sibTrans" cxnId="{781D21AD-1509-4574-89DB-458A741FE461}">
      <dgm:prSet/>
      <dgm:spPr>
        <a:solidFill>
          <a:schemeClr val="accent1"/>
        </a:solidFill>
        <a:ln>
          <a:solidFill>
            <a:schemeClr val="accent1"/>
          </a:solidFill>
        </a:ln>
      </dgm:spPr>
      <dgm:t>
        <a:bodyPr/>
        <a:lstStyle/>
        <a:p>
          <a:endParaRPr lang="es-MX"/>
        </a:p>
      </dgm:t>
    </dgm:pt>
    <dgm:pt modelId="{0B2376C5-1AF1-4007-A762-07752F25481A}" type="pres">
      <dgm:prSet presAssocID="{50354DA5-E331-4E2A-AF49-138ADB11EA93}" presName="Name0" presStyleCnt="0">
        <dgm:presLayoutVars>
          <dgm:dir/>
          <dgm:resizeHandles val="exact"/>
        </dgm:presLayoutVars>
      </dgm:prSet>
      <dgm:spPr/>
    </dgm:pt>
    <dgm:pt modelId="{A061B270-6C63-473C-A658-45DF648394FD}" type="pres">
      <dgm:prSet presAssocID="{5762DF7D-4E98-48C9-A804-498D76C00255}" presName="node" presStyleLbl="node1" presStyleIdx="0" presStyleCnt="6">
        <dgm:presLayoutVars>
          <dgm:bulletEnabled val="1"/>
        </dgm:presLayoutVars>
      </dgm:prSet>
      <dgm:spPr/>
    </dgm:pt>
    <dgm:pt modelId="{A9BDD036-7467-49C0-9804-D22FB58D63BC}" type="pres">
      <dgm:prSet presAssocID="{7EF08D19-CB80-4F1A-86B0-4EBD752B07C2}" presName="sibTrans" presStyleLbl="sibTrans2D1" presStyleIdx="0" presStyleCnt="5" custScaleX="97848" custLinFactY="100000" custLinFactNeighborX="7236" custLinFactNeighborY="127870"/>
      <dgm:spPr/>
    </dgm:pt>
    <dgm:pt modelId="{8792BA22-05FC-4ED0-AC03-7BE4E6A5891B}" type="pres">
      <dgm:prSet presAssocID="{7EF08D19-CB80-4F1A-86B0-4EBD752B07C2}" presName="connectorText" presStyleLbl="sibTrans2D1" presStyleIdx="0" presStyleCnt="5"/>
      <dgm:spPr/>
    </dgm:pt>
    <dgm:pt modelId="{74382D13-31CD-44F3-B3FA-3756D7FD4DA7}" type="pres">
      <dgm:prSet presAssocID="{AD789BD9-F084-433F-B8FE-FF572AC2A55E}" presName="node" presStyleLbl="node1" presStyleIdx="1" presStyleCnt="6">
        <dgm:presLayoutVars>
          <dgm:bulletEnabled val="1"/>
        </dgm:presLayoutVars>
      </dgm:prSet>
      <dgm:spPr/>
    </dgm:pt>
    <dgm:pt modelId="{55304E82-B4A0-4E7C-B093-CDC5D7305004}" type="pres">
      <dgm:prSet presAssocID="{27A9B887-FEB9-471D-BFC1-5BB7107527C2}" presName="sibTrans" presStyleLbl="sibTrans2D1" presStyleIdx="1" presStyleCnt="5" custLinFactY="100000" custLinFactNeighborX="-443" custLinFactNeighborY="135608"/>
      <dgm:spPr/>
    </dgm:pt>
    <dgm:pt modelId="{4F9524A3-A0CC-49A1-8896-D55143753070}" type="pres">
      <dgm:prSet presAssocID="{27A9B887-FEB9-471D-BFC1-5BB7107527C2}" presName="connectorText" presStyleLbl="sibTrans2D1" presStyleIdx="1" presStyleCnt="5"/>
      <dgm:spPr/>
    </dgm:pt>
    <dgm:pt modelId="{DF57BA05-F520-4197-A285-050BD7596EAB}" type="pres">
      <dgm:prSet presAssocID="{17194DDF-F70B-46FF-8F76-06349A710C76}" presName="node" presStyleLbl="node1" presStyleIdx="2" presStyleCnt="6">
        <dgm:presLayoutVars>
          <dgm:bulletEnabled val="1"/>
        </dgm:presLayoutVars>
      </dgm:prSet>
      <dgm:spPr/>
    </dgm:pt>
    <dgm:pt modelId="{6F7125DA-F10D-43D6-8300-72496CD2B9A4}" type="pres">
      <dgm:prSet presAssocID="{874DFC80-888B-4200-8308-25EFB427496F}" presName="sibTrans" presStyleLbl="sibTrans2D1" presStyleIdx="2" presStyleCnt="5" custLinFactY="100000" custLinFactNeighborX="-443" custLinFactNeighborY="135608"/>
      <dgm:spPr/>
    </dgm:pt>
    <dgm:pt modelId="{C9FFC14C-75F5-41C0-BA3A-CA770E73D99E}" type="pres">
      <dgm:prSet presAssocID="{874DFC80-888B-4200-8308-25EFB427496F}" presName="connectorText" presStyleLbl="sibTrans2D1" presStyleIdx="2" presStyleCnt="5"/>
      <dgm:spPr/>
    </dgm:pt>
    <dgm:pt modelId="{DDCE166E-5F05-448E-BE22-FB8BAFE3A1C7}" type="pres">
      <dgm:prSet presAssocID="{DC2BD90D-D283-4B36-A4C2-B502CAEED4C9}" presName="node" presStyleLbl="node1" presStyleIdx="3" presStyleCnt="6">
        <dgm:presLayoutVars>
          <dgm:bulletEnabled val="1"/>
        </dgm:presLayoutVars>
      </dgm:prSet>
      <dgm:spPr/>
    </dgm:pt>
    <dgm:pt modelId="{AF558912-FBB1-4ADA-9C1D-EF430E4764CD}" type="pres">
      <dgm:prSet presAssocID="{405E29E6-DFDA-4C64-AD56-DFCE26FE895B}" presName="sibTrans" presStyleLbl="sibTrans2D1" presStyleIdx="3" presStyleCnt="5" custLinFactY="100000" custLinFactNeighborX="-443" custLinFactNeighborY="135608"/>
      <dgm:spPr/>
    </dgm:pt>
    <dgm:pt modelId="{274B5F7F-4211-40EB-BE44-4FBCFA700BB1}" type="pres">
      <dgm:prSet presAssocID="{405E29E6-DFDA-4C64-AD56-DFCE26FE895B}" presName="connectorText" presStyleLbl="sibTrans2D1" presStyleIdx="3" presStyleCnt="5"/>
      <dgm:spPr/>
    </dgm:pt>
    <dgm:pt modelId="{AA369DA4-89ED-437C-95FE-EDC27529BFB6}" type="pres">
      <dgm:prSet presAssocID="{DC8BA5BC-53B5-408E-A429-834E4F0AA4CF}" presName="node" presStyleLbl="node1" presStyleIdx="4" presStyleCnt="6">
        <dgm:presLayoutVars>
          <dgm:bulletEnabled val="1"/>
        </dgm:presLayoutVars>
      </dgm:prSet>
      <dgm:spPr/>
    </dgm:pt>
    <dgm:pt modelId="{BEF44869-A24E-4021-8DED-24E5722699FF}" type="pres">
      <dgm:prSet presAssocID="{0E7280CA-16CF-43A2-9169-20E71C39EA4B}" presName="sibTrans" presStyleLbl="sibTrans2D1" presStyleIdx="4" presStyleCnt="5" custLinFactY="100000" custLinFactNeighborX="-443" custLinFactNeighborY="135608"/>
      <dgm:spPr/>
    </dgm:pt>
    <dgm:pt modelId="{BB7A6700-5346-48A2-A14E-A1AB45DC45D1}" type="pres">
      <dgm:prSet presAssocID="{0E7280CA-16CF-43A2-9169-20E71C39EA4B}" presName="connectorText" presStyleLbl="sibTrans2D1" presStyleIdx="4" presStyleCnt="5"/>
      <dgm:spPr/>
    </dgm:pt>
    <dgm:pt modelId="{0A7D637D-3AFB-4288-BB48-85767CD951A1}" type="pres">
      <dgm:prSet presAssocID="{3818976D-EDDB-44EC-AF65-81AC4D21AFC7}" presName="node" presStyleLbl="node1" presStyleIdx="5" presStyleCnt="6">
        <dgm:presLayoutVars>
          <dgm:bulletEnabled val="1"/>
        </dgm:presLayoutVars>
      </dgm:prSet>
      <dgm:spPr/>
    </dgm:pt>
  </dgm:ptLst>
  <dgm:cxnLst>
    <dgm:cxn modelId="{A892D406-4C4F-4BD1-880C-319E51D97E6E}" type="presOf" srcId="{874DFC80-888B-4200-8308-25EFB427496F}" destId="{6F7125DA-F10D-43D6-8300-72496CD2B9A4}" srcOrd="0" destOrd="0" presId="urn:microsoft.com/office/officeart/2005/8/layout/process1"/>
    <dgm:cxn modelId="{06C98413-D8BA-4793-94AE-A5A5BE836915}" type="presOf" srcId="{7EF08D19-CB80-4F1A-86B0-4EBD752B07C2}" destId="{8792BA22-05FC-4ED0-AC03-7BE4E6A5891B}" srcOrd="1" destOrd="0" presId="urn:microsoft.com/office/officeart/2005/8/layout/process1"/>
    <dgm:cxn modelId="{28584515-82DF-433C-BA62-85E6BCAE994A}" type="presOf" srcId="{405E29E6-DFDA-4C64-AD56-DFCE26FE895B}" destId="{AF558912-FBB1-4ADA-9C1D-EF430E4764CD}" srcOrd="0" destOrd="0" presId="urn:microsoft.com/office/officeart/2005/8/layout/process1"/>
    <dgm:cxn modelId="{77E9D616-EE06-43AD-9A00-ADE822230CF6}" srcId="{50354DA5-E331-4E2A-AF49-138ADB11EA93}" destId="{3818976D-EDDB-44EC-AF65-81AC4D21AFC7}" srcOrd="5" destOrd="0" parTransId="{703A2A83-C92D-4A72-ABF3-0313FC3B3E22}" sibTransId="{3BE3180A-18A3-4DF5-97B8-A7A97DBCB8C9}"/>
    <dgm:cxn modelId="{FD4CA818-1CA3-48DF-8847-22245E1E7BC4}" type="presOf" srcId="{17194DDF-F70B-46FF-8F76-06349A710C76}" destId="{DF57BA05-F520-4197-A285-050BD7596EAB}" srcOrd="0" destOrd="0" presId="urn:microsoft.com/office/officeart/2005/8/layout/process1"/>
    <dgm:cxn modelId="{3C17A030-50E9-4ACC-9ABE-DB2A52BE711F}" srcId="{50354DA5-E331-4E2A-AF49-138ADB11EA93}" destId="{17194DDF-F70B-46FF-8F76-06349A710C76}" srcOrd="2" destOrd="0" parTransId="{97054653-AB9A-4261-95C2-6BAA7EB955F0}" sibTransId="{874DFC80-888B-4200-8308-25EFB427496F}"/>
    <dgm:cxn modelId="{6817716C-9D9E-4659-8D94-92D47C46A04B}" type="presOf" srcId="{27A9B887-FEB9-471D-BFC1-5BB7107527C2}" destId="{55304E82-B4A0-4E7C-B093-CDC5D7305004}" srcOrd="0" destOrd="0" presId="urn:microsoft.com/office/officeart/2005/8/layout/process1"/>
    <dgm:cxn modelId="{4A28165A-0390-4F63-9411-E1CDCE437B52}" type="presOf" srcId="{DC2BD90D-D283-4B36-A4C2-B502CAEED4C9}" destId="{DDCE166E-5F05-448E-BE22-FB8BAFE3A1C7}" srcOrd="0" destOrd="0" presId="urn:microsoft.com/office/officeart/2005/8/layout/process1"/>
    <dgm:cxn modelId="{BD2B1F7A-6406-4AF5-82C7-075C609D4646}" type="presOf" srcId="{5762DF7D-4E98-48C9-A804-498D76C00255}" destId="{A061B270-6C63-473C-A658-45DF648394FD}" srcOrd="0" destOrd="0" presId="urn:microsoft.com/office/officeart/2005/8/layout/process1"/>
    <dgm:cxn modelId="{3F39837B-1DC9-444C-B8E8-461F432CFD59}" type="presOf" srcId="{3818976D-EDDB-44EC-AF65-81AC4D21AFC7}" destId="{0A7D637D-3AFB-4288-BB48-85767CD951A1}" srcOrd="0" destOrd="0" presId="urn:microsoft.com/office/officeart/2005/8/layout/process1"/>
    <dgm:cxn modelId="{FBC59383-5C1B-4B4D-9A22-FD337E0D63AF}" srcId="{50354DA5-E331-4E2A-AF49-138ADB11EA93}" destId="{5762DF7D-4E98-48C9-A804-498D76C00255}" srcOrd="0" destOrd="0" parTransId="{247A134F-6D22-4010-836B-AFD36AC5601D}" sibTransId="{7EF08D19-CB80-4F1A-86B0-4EBD752B07C2}"/>
    <dgm:cxn modelId="{755EA78C-7A48-4381-9748-EFEBD2C031FA}" type="presOf" srcId="{7EF08D19-CB80-4F1A-86B0-4EBD752B07C2}" destId="{A9BDD036-7467-49C0-9804-D22FB58D63BC}" srcOrd="0" destOrd="0" presId="urn:microsoft.com/office/officeart/2005/8/layout/process1"/>
    <dgm:cxn modelId="{F7C81B8F-B196-400B-BE70-C4BE34D99F72}" srcId="{50354DA5-E331-4E2A-AF49-138ADB11EA93}" destId="{DC2BD90D-D283-4B36-A4C2-B502CAEED4C9}" srcOrd="3" destOrd="0" parTransId="{C8F5E69B-7296-40FF-9A73-B6DADAE53FBE}" sibTransId="{405E29E6-DFDA-4C64-AD56-DFCE26FE895B}"/>
    <dgm:cxn modelId="{FAA40B93-9471-48C7-BAA8-CB36D2BD9348}" srcId="{50354DA5-E331-4E2A-AF49-138ADB11EA93}" destId="{AD789BD9-F084-433F-B8FE-FF572AC2A55E}" srcOrd="1" destOrd="0" parTransId="{5D4FFA7F-B923-4E60-9037-86D9A543987F}" sibTransId="{27A9B887-FEB9-471D-BFC1-5BB7107527C2}"/>
    <dgm:cxn modelId="{75E37497-6C46-477D-B5EC-4986181D27C3}" type="presOf" srcId="{874DFC80-888B-4200-8308-25EFB427496F}" destId="{C9FFC14C-75F5-41C0-BA3A-CA770E73D99E}" srcOrd="1" destOrd="0" presId="urn:microsoft.com/office/officeart/2005/8/layout/process1"/>
    <dgm:cxn modelId="{4EC0BCA5-0F22-4943-A787-BB5C042A38D6}" type="presOf" srcId="{AD789BD9-F084-433F-B8FE-FF572AC2A55E}" destId="{74382D13-31CD-44F3-B3FA-3756D7FD4DA7}" srcOrd="0" destOrd="0" presId="urn:microsoft.com/office/officeart/2005/8/layout/process1"/>
    <dgm:cxn modelId="{781D21AD-1509-4574-89DB-458A741FE461}" srcId="{50354DA5-E331-4E2A-AF49-138ADB11EA93}" destId="{DC8BA5BC-53B5-408E-A429-834E4F0AA4CF}" srcOrd="4" destOrd="0" parTransId="{B717902A-9557-46F5-AEC2-A7959B70F50C}" sibTransId="{0E7280CA-16CF-43A2-9169-20E71C39EA4B}"/>
    <dgm:cxn modelId="{524E4AC5-CA5F-4668-BE72-D978003AFD9B}" type="presOf" srcId="{50354DA5-E331-4E2A-AF49-138ADB11EA93}" destId="{0B2376C5-1AF1-4007-A762-07752F25481A}" srcOrd="0" destOrd="0" presId="urn:microsoft.com/office/officeart/2005/8/layout/process1"/>
    <dgm:cxn modelId="{9649C3CB-B9E3-4118-9202-0AF20E6C411B}" type="presOf" srcId="{0E7280CA-16CF-43A2-9169-20E71C39EA4B}" destId="{BEF44869-A24E-4021-8DED-24E5722699FF}" srcOrd="0" destOrd="0" presId="urn:microsoft.com/office/officeart/2005/8/layout/process1"/>
    <dgm:cxn modelId="{EAFE93DB-6665-4E4B-A7F0-F6FFAD4DCC69}" type="presOf" srcId="{405E29E6-DFDA-4C64-AD56-DFCE26FE895B}" destId="{274B5F7F-4211-40EB-BE44-4FBCFA700BB1}" srcOrd="1" destOrd="0" presId="urn:microsoft.com/office/officeart/2005/8/layout/process1"/>
    <dgm:cxn modelId="{DBF15DDE-46A1-4A80-8062-7C42875F439F}" type="presOf" srcId="{0E7280CA-16CF-43A2-9169-20E71C39EA4B}" destId="{BB7A6700-5346-48A2-A14E-A1AB45DC45D1}" srcOrd="1" destOrd="0" presId="urn:microsoft.com/office/officeart/2005/8/layout/process1"/>
    <dgm:cxn modelId="{949928E8-D572-450E-B999-9174587FA4A2}" type="presOf" srcId="{DC8BA5BC-53B5-408E-A429-834E4F0AA4CF}" destId="{AA369DA4-89ED-437C-95FE-EDC27529BFB6}" srcOrd="0" destOrd="0" presId="urn:microsoft.com/office/officeart/2005/8/layout/process1"/>
    <dgm:cxn modelId="{973138F6-4C90-462C-B434-E9F285A40B4E}" type="presOf" srcId="{27A9B887-FEB9-471D-BFC1-5BB7107527C2}" destId="{4F9524A3-A0CC-49A1-8896-D55143753070}" srcOrd="1" destOrd="0" presId="urn:microsoft.com/office/officeart/2005/8/layout/process1"/>
    <dgm:cxn modelId="{1D3F94F5-E223-4FAA-8670-6AD5EA180EB6}" type="presParOf" srcId="{0B2376C5-1AF1-4007-A762-07752F25481A}" destId="{A061B270-6C63-473C-A658-45DF648394FD}" srcOrd="0" destOrd="0" presId="urn:microsoft.com/office/officeart/2005/8/layout/process1"/>
    <dgm:cxn modelId="{E3977BE1-FF5A-44BF-B7A9-81D545348728}" type="presParOf" srcId="{0B2376C5-1AF1-4007-A762-07752F25481A}" destId="{A9BDD036-7467-49C0-9804-D22FB58D63BC}" srcOrd="1" destOrd="0" presId="urn:microsoft.com/office/officeart/2005/8/layout/process1"/>
    <dgm:cxn modelId="{4F23D6A8-3072-40C1-894A-61144F8B1C70}" type="presParOf" srcId="{A9BDD036-7467-49C0-9804-D22FB58D63BC}" destId="{8792BA22-05FC-4ED0-AC03-7BE4E6A5891B}" srcOrd="0" destOrd="0" presId="urn:microsoft.com/office/officeart/2005/8/layout/process1"/>
    <dgm:cxn modelId="{A108BE93-8520-4F98-90D3-B783C7A6B7D3}" type="presParOf" srcId="{0B2376C5-1AF1-4007-A762-07752F25481A}" destId="{74382D13-31CD-44F3-B3FA-3756D7FD4DA7}" srcOrd="2" destOrd="0" presId="urn:microsoft.com/office/officeart/2005/8/layout/process1"/>
    <dgm:cxn modelId="{DC73366A-1D8C-40CF-B3ED-1B961BFA3AF2}" type="presParOf" srcId="{0B2376C5-1AF1-4007-A762-07752F25481A}" destId="{55304E82-B4A0-4E7C-B093-CDC5D7305004}" srcOrd="3" destOrd="0" presId="urn:microsoft.com/office/officeart/2005/8/layout/process1"/>
    <dgm:cxn modelId="{64A13F02-8F2B-4A25-BF2D-4EB9BDFB9817}" type="presParOf" srcId="{55304E82-B4A0-4E7C-B093-CDC5D7305004}" destId="{4F9524A3-A0CC-49A1-8896-D55143753070}" srcOrd="0" destOrd="0" presId="urn:microsoft.com/office/officeart/2005/8/layout/process1"/>
    <dgm:cxn modelId="{8B005709-78BA-47F4-8770-B37D2D6B3403}" type="presParOf" srcId="{0B2376C5-1AF1-4007-A762-07752F25481A}" destId="{DF57BA05-F520-4197-A285-050BD7596EAB}" srcOrd="4" destOrd="0" presId="urn:microsoft.com/office/officeart/2005/8/layout/process1"/>
    <dgm:cxn modelId="{05D599C9-BCE8-49B7-A77F-7CC9D9DF9F8C}" type="presParOf" srcId="{0B2376C5-1AF1-4007-A762-07752F25481A}" destId="{6F7125DA-F10D-43D6-8300-72496CD2B9A4}" srcOrd="5" destOrd="0" presId="urn:microsoft.com/office/officeart/2005/8/layout/process1"/>
    <dgm:cxn modelId="{9E8C1866-DFED-4F12-9786-744B652C12D6}" type="presParOf" srcId="{6F7125DA-F10D-43D6-8300-72496CD2B9A4}" destId="{C9FFC14C-75F5-41C0-BA3A-CA770E73D99E}" srcOrd="0" destOrd="0" presId="urn:microsoft.com/office/officeart/2005/8/layout/process1"/>
    <dgm:cxn modelId="{07812E00-C093-4CDF-B1C8-A3E1318E81BE}" type="presParOf" srcId="{0B2376C5-1AF1-4007-A762-07752F25481A}" destId="{DDCE166E-5F05-448E-BE22-FB8BAFE3A1C7}" srcOrd="6" destOrd="0" presId="urn:microsoft.com/office/officeart/2005/8/layout/process1"/>
    <dgm:cxn modelId="{1E380A42-5809-4AA5-AFAA-CEC2085A84E8}" type="presParOf" srcId="{0B2376C5-1AF1-4007-A762-07752F25481A}" destId="{AF558912-FBB1-4ADA-9C1D-EF430E4764CD}" srcOrd="7" destOrd="0" presId="urn:microsoft.com/office/officeart/2005/8/layout/process1"/>
    <dgm:cxn modelId="{93B65F91-7D5B-4E6F-BF5D-AB0DAE02081F}" type="presParOf" srcId="{AF558912-FBB1-4ADA-9C1D-EF430E4764CD}" destId="{274B5F7F-4211-40EB-BE44-4FBCFA700BB1}" srcOrd="0" destOrd="0" presId="urn:microsoft.com/office/officeart/2005/8/layout/process1"/>
    <dgm:cxn modelId="{322795EE-72BA-468C-A6C5-436B3E04ABF9}" type="presParOf" srcId="{0B2376C5-1AF1-4007-A762-07752F25481A}" destId="{AA369DA4-89ED-437C-95FE-EDC27529BFB6}" srcOrd="8" destOrd="0" presId="urn:microsoft.com/office/officeart/2005/8/layout/process1"/>
    <dgm:cxn modelId="{054B868A-3E7C-4F56-84D4-BE064EE3BB13}" type="presParOf" srcId="{0B2376C5-1AF1-4007-A762-07752F25481A}" destId="{BEF44869-A24E-4021-8DED-24E5722699FF}" srcOrd="9" destOrd="0" presId="urn:microsoft.com/office/officeart/2005/8/layout/process1"/>
    <dgm:cxn modelId="{F9672A09-C947-4B0B-B3EB-97407F3652A4}" type="presParOf" srcId="{BEF44869-A24E-4021-8DED-24E5722699FF}" destId="{BB7A6700-5346-48A2-A14E-A1AB45DC45D1}" srcOrd="0" destOrd="0" presId="urn:microsoft.com/office/officeart/2005/8/layout/process1"/>
    <dgm:cxn modelId="{20E1B9B3-B23F-482B-B4C3-5475024FB1E7}" type="presParOf" srcId="{0B2376C5-1AF1-4007-A762-07752F25481A}" destId="{0A7D637D-3AFB-4288-BB48-85767CD951A1}" srcOrd="10" destOrd="0" presId="urn:microsoft.com/office/officeart/2005/8/layout/process1"/>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B6B1E3-2E06-4F75-B840-E88827BC618F}" type="doc">
      <dgm:prSet loTypeId="urn:microsoft.com/office/officeart/2008/layout/PictureStrips" loCatId="list" qsTypeId="urn:microsoft.com/office/officeart/2005/8/quickstyle/simple2" qsCatId="simple" csTypeId="urn:microsoft.com/office/officeart/2005/8/colors/accent1_1" csCatId="accent1" phldr="1"/>
      <dgm:spPr/>
      <dgm:t>
        <a:bodyPr/>
        <a:lstStyle/>
        <a:p>
          <a:endParaRPr lang="es-MX"/>
        </a:p>
      </dgm:t>
    </dgm:pt>
    <dgm:pt modelId="{5BA4A886-5919-47AF-A546-0D09F9CBF9B2}">
      <dgm:prSet phldrT="[Texto]" custT="1"/>
      <dgm:spPr/>
      <dgm:t>
        <a:bodyPr/>
        <a:lstStyle/>
        <a:p>
          <a:r>
            <a:rPr lang="es-MX" sz="1200" b="0" dirty="0"/>
            <a:t>Fortalecimiento de </a:t>
          </a:r>
          <a:r>
            <a:rPr lang="es-MX" sz="1200" b="1" dirty="0"/>
            <a:t>la legislación del sector hídrico </a:t>
          </a:r>
          <a:r>
            <a:rPr lang="es-MX" sz="1200" b="0" dirty="0"/>
            <a:t>en el Estado.</a:t>
          </a:r>
          <a:endParaRPr lang="es-MX" sz="1200" dirty="0"/>
        </a:p>
      </dgm:t>
    </dgm:pt>
    <dgm:pt modelId="{18F1CE8C-D6AA-4959-9422-5884EAE5895A}" type="parTrans" cxnId="{291CF821-9B4C-4375-9363-B62291433C76}">
      <dgm:prSet/>
      <dgm:spPr/>
      <dgm:t>
        <a:bodyPr/>
        <a:lstStyle/>
        <a:p>
          <a:endParaRPr lang="es-MX"/>
        </a:p>
      </dgm:t>
    </dgm:pt>
    <dgm:pt modelId="{6FA8D604-6D1E-4AB2-919F-A9F9CC0A0D55}" type="sibTrans" cxnId="{291CF821-9B4C-4375-9363-B62291433C76}">
      <dgm:prSet/>
      <dgm:spPr/>
      <dgm:t>
        <a:bodyPr/>
        <a:lstStyle/>
        <a:p>
          <a:endParaRPr lang="es-MX"/>
        </a:p>
      </dgm:t>
    </dgm:pt>
    <dgm:pt modelId="{E0825E9B-719B-49F4-AB3D-4014205CC45E}">
      <dgm:prSet phldrT="[Texto]" custT="1"/>
      <dgm:spPr/>
      <dgm:t>
        <a:bodyPr/>
        <a:lstStyle/>
        <a:p>
          <a:r>
            <a:rPr lang="es-MX" sz="1200" b="1" dirty="0"/>
            <a:t>Sinergia de trabajo </a:t>
          </a:r>
          <a:r>
            <a:rPr lang="es-MX" sz="1200" dirty="0"/>
            <a:t>en los tres niveles de gobierno.</a:t>
          </a:r>
        </a:p>
      </dgm:t>
    </dgm:pt>
    <dgm:pt modelId="{D04B1C8D-D86A-4026-B1BB-AFBD01B8C8EC}" type="parTrans" cxnId="{A36ED942-FB8E-43CF-BE1E-18DF7B8B4936}">
      <dgm:prSet/>
      <dgm:spPr/>
      <dgm:t>
        <a:bodyPr/>
        <a:lstStyle/>
        <a:p>
          <a:endParaRPr lang="es-MX"/>
        </a:p>
      </dgm:t>
    </dgm:pt>
    <dgm:pt modelId="{6983B552-7222-48B1-93C3-642C7B5B5892}" type="sibTrans" cxnId="{A36ED942-FB8E-43CF-BE1E-18DF7B8B4936}">
      <dgm:prSet/>
      <dgm:spPr/>
      <dgm:t>
        <a:bodyPr/>
        <a:lstStyle/>
        <a:p>
          <a:endParaRPr lang="es-MX"/>
        </a:p>
      </dgm:t>
    </dgm:pt>
    <dgm:pt modelId="{A290BE97-A053-4B44-A18B-5F6360633E69}">
      <dgm:prSet phldrT="[Texto]" custT="1"/>
      <dgm:spPr/>
      <dgm:t>
        <a:bodyPr/>
        <a:lstStyle/>
        <a:p>
          <a:r>
            <a:rPr lang="es-MX" sz="1200" dirty="0"/>
            <a:t>Fortalecimiento de los ingresos, a través de </a:t>
          </a:r>
          <a:r>
            <a:rPr lang="es-MX" sz="1200" b="1" dirty="0"/>
            <a:t>tarifas sostenibles</a:t>
          </a:r>
          <a:r>
            <a:rPr lang="es-MX" sz="1200" dirty="0"/>
            <a:t>.</a:t>
          </a:r>
        </a:p>
      </dgm:t>
    </dgm:pt>
    <dgm:pt modelId="{D3A920F3-9EEF-4FBD-BF26-915FA71F01CC}" type="parTrans" cxnId="{7771E194-FE6A-4931-A40D-F3E022D5671A}">
      <dgm:prSet/>
      <dgm:spPr/>
      <dgm:t>
        <a:bodyPr/>
        <a:lstStyle/>
        <a:p>
          <a:endParaRPr lang="es-MX"/>
        </a:p>
      </dgm:t>
    </dgm:pt>
    <dgm:pt modelId="{28089AEA-F16E-4A3C-98EC-F0BAF0556597}" type="sibTrans" cxnId="{7771E194-FE6A-4931-A40D-F3E022D5671A}">
      <dgm:prSet/>
      <dgm:spPr/>
      <dgm:t>
        <a:bodyPr/>
        <a:lstStyle/>
        <a:p>
          <a:endParaRPr lang="es-MX"/>
        </a:p>
      </dgm:t>
    </dgm:pt>
    <dgm:pt modelId="{8CCF4396-D48C-41C9-9E25-8E8240BF70B7}">
      <dgm:prSet custT="1"/>
      <dgm:spPr/>
      <dgm:t>
        <a:bodyPr/>
        <a:lstStyle/>
        <a:p>
          <a:r>
            <a:rPr lang="es-MX" sz="1200" b="1" dirty="0"/>
            <a:t>Incremento en la inversión </a:t>
          </a:r>
          <a:r>
            <a:rPr lang="es-MX" sz="1200" dirty="0"/>
            <a:t>para infraestructura de obra hidráulica. </a:t>
          </a:r>
        </a:p>
      </dgm:t>
    </dgm:pt>
    <dgm:pt modelId="{1FD8C24F-1CDA-4C2F-9748-AA7B101A62A8}" type="parTrans" cxnId="{5ABCB5A9-ECD3-4A00-A50D-B9C50EFB6F3E}">
      <dgm:prSet/>
      <dgm:spPr/>
      <dgm:t>
        <a:bodyPr/>
        <a:lstStyle/>
        <a:p>
          <a:endParaRPr lang="es-MX"/>
        </a:p>
      </dgm:t>
    </dgm:pt>
    <dgm:pt modelId="{8C959CB1-C42B-4109-B27D-C6B716305623}" type="sibTrans" cxnId="{5ABCB5A9-ECD3-4A00-A50D-B9C50EFB6F3E}">
      <dgm:prSet/>
      <dgm:spPr/>
      <dgm:t>
        <a:bodyPr/>
        <a:lstStyle/>
        <a:p>
          <a:endParaRPr lang="es-MX"/>
        </a:p>
      </dgm:t>
    </dgm:pt>
    <dgm:pt modelId="{35E56F78-1B59-4639-8B82-399B641E907F}" type="pres">
      <dgm:prSet presAssocID="{D7B6B1E3-2E06-4F75-B840-E88827BC618F}" presName="Name0" presStyleCnt="0">
        <dgm:presLayoutVars>
          <dgm:dir/>
          <dgm:resizeHandles val="exact"/>
        </dgm:presLayoutVars>
      </dgm:prSet>
      <dgm:spPr/>
    </dgm:pt>
    <dgm:pt modelId="{F6F1F0E1-826B-44CD-92D2-473A5727E9E5}" type="pres">
      <dgm:prSet presAssocID="{5BA4A886-5919-47AF-A546-0D09F9CBF9B2}" presName="composite" presStyleCnt="0"/>
      <dgm:spPr/>
    </dgm:pt>
    <dgm:pt modelId="{14FE6C22-4FBC-4762-BBA8-BF66AA1D48BF}" type="pres">
      <dgm:prSet presAssocID="{5BA4A886-5919-47AF-A546-0D09F9CBF9B2}" presName="rect1" presStyleLbl="trAlignAcc1" presStyleIdx="0" presStyleCnt="4">
        <dgm:presLayoutVars>
          <dgm:bulletEnabled val="1"/>
        </dgm:presLayoutVars>
      </dgm:prSet>
      <dgm:spPr/>
    </dgm:pt>
    <dgm:pt modelId="{D39EF653-6173-485B-B0FE-EC54CD4FA276}" type="pres">
      <dgm:prSet presAssocID="{5BA4A886-5919-47AF-A546-0D09F9CBF9B2}" presName="rect2"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a:solidFill>
            <a:srgbClr val="996600"/>
          </a:solidFill>
        </a:ln>
      </dgm:spPr>
      <dgm:extLst>
        <a:ext uri="{E40237B7-FDA0-4F09-8148-C483321AD2D9}">
          <dgm14:cNvPr xmlns:dgm14="http://schemas.microsoft.com/office/drawing/2010/diagram" id="0" name="" descr="Libros en una estantería con relleno sólido"/>
        </a:ext>
      </dgm:extLst>
    </dgm:pt>
    <dgm:pt modelId="{BF730C94-BEDA-4A09-B031-0DE9F0A8784F}" type="pres">
      <dgm:prSet presAssocID="{6FA8D604-6D1E-4AB2-919F-A9F9CC0A0D55}" presName="sibTrans" presStyleCnt="0"/>
      <dgm:spPr/>
    </dgm:pt>
    <dgm:pt modelId="{0BBFB579-370F-4BC5-B19C-92645C42D9AF}" type="pres">
      <dgm:prSet presAssocID="{E0825E9B-719B-49F4-AB3D-4014205CC45E}" presName="composite" presStyleCnt="0"/>
      <dgm:spPr/>
    </dgm:pt>
    <dgm:pt modelId="{7C583FB7-BC71-4839-9C0C-43A04108ECE2}" type="pres">
      <dgm:prSet presAssocID="{E0825E9B-719B-49F4-AB3D-4014205CC45E}" presName="rect1" presStyleLbl="trAlignAcc1" presStyleIdx="1" presStyleCnt="4">
        <dgm:presLayoutVars>
          <dgm:bulletEnabled val="1"/>
        </dgm:presLayoutVars>
      </dgm:prSet>
      <dgm:spPr/>
    </dgm:pt>
    <dgm:pt modelId="{52543FB8-81E3-4A3C-ACD2-0A1A4AD9E46C}" type="pres">
      <dgm:prSet presAssocID="{E0825E9B-719B-49F4-AB3D-4014205CC45E}" presName="rect2"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a:solidFill>
            <a:srgbClr val="996600"/>
          </a:solidFill>
        </a:ln>
      </dgm:spPr>
      <dgm:extLst>
        <a:ext uri="{E40237B7-FDA0-4F09-8148-C483321AD2D9}">
          <dgm14:cNvPr xmlns:dgm14="http://schemas.microsoft.com/office/drawing/2010/diagram" id="0" name="" descr="Ciclismo en compañía con relleno sólido"/>
        </a:ext>
      </dgm:extLst>
    </dgm:pt>
    <dgm:pt modelId="{A0986470-0FC0-40EC-BB5E-F2FC733B7C85}" type="pres">
      <dgm:prSet presAssocID="{6983B552-7222-48B1-93C3-642C7B5B5892}" presName="sibTrans" presStyleCnt="0"/>
      <dgm:spPr/>
    </dgm:pt>
    <dgm:pt modelId="{410EC660-878C-4200-A561-36E698C8B018}" type="pres">
      <dgm:prSet presAssocID="{A290BE97-A053-4B44-A18B-5F6360633E69}" presName="composite" presStyleCnt="0"/>
      <dgm:spPr/>
    </dgm:pt>
    <dgm:pt modelId="{DD629516-7E3C-4C8F-B617-19DA07DB8AF0}" type="pres">
      <dgm:prSet presAssocID="{A290BE97-A053-4B44-A18B-5F6360633E69}" presName="rect1" presStyleLbl="trAlignAcc1" presStyleIdx="2" presStyleCnt="4">
        <dgm:presLayoutVars>
          <dgm:bulletEnabled val="1"/>
        </dgm:presLayoutVars>
      </dgm:prSet>
      <dgm:spPr/>
    </dgm:pt>
    <dgm:pt modelId="{D7127942-1914-4B5B-AE2B-FA5CEB48C825}" type="pres">
      <dgm:prSet presAssocID="{A290BE97-A053-4B44-A18B-5F6360633E69}" presName="rect2"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a:solidFill>
            <a:srgbClr val="996600"/>
          </a:solidFill>
        </a:ln>
      </dgm:spPr>
      <dgm:extLst>
        <a:ext uri="{E40237B7-FDA0-4F09-8148-C483321AD2D9}">
          <dgm14:cNvPr xmlns:dgm14="http://schemas.microsoft.com/office/drawing/2010/diagram" id="0" name="" descr="Dólar contorno"/>
        </a:ext>
      </dgm:extLst>
    </dgm:pt>
    <dgm:pt modelId="{C16EB173-E454-4825-A33E-7DEB2B1A3C7D}" type="pres">
      <dgm:prSet presAssocID="{28089AEA-F16E-4A3C-98EC-F0BAF0556597}" presName="sibTrans" presStyleCnt="0"/>
      <dgm:spPr/>
    </dgm:pt>
    <dgm:pt modelId="{8A24A033-DD78-4063-8573-3842050B4C27}" type="pres">
      <dgm:prSet presAssocID="{8CCF4396-D48C-41C9-9E25-8E8240BF70B7}" presName="composite" presStyleCnt="0"/>
      <dgm:spPr/>
    </dgm:pt>
    <dgm:pt modelId="{4E161990-A665-4B52-A36D-06D47CE886BE}" type="pres">
      <dgm:prSet presAssocID="{8CCF4396-D48C-41C9-9E25-8E8240BF70B7}" presName="rect1" presStyleLbl="trAlignAcc1" presStyleIdx="3" presStyleCnt="4">
        <dgm:presLayoutVars>
          <dgm:bulletEnabled val="1"/>
        </dgm:presLayoutVars>
      </dgm:prSet>
      <dgm:spPr/>
    </dgm:pt>
    <dgm:pt modelId="{C553684F-22A7-40AB-976E-97AE5DDB9670}" type="pres">
      <dgm:prSet presAssocID="{8CCF4396-D48C-41C9-9E25-8E8240BF70B7}" presName="rect2"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a:ln>
          <a:solidFill>
            <a:srgbClr val="996600"/>
          </a:solidFill>
        </a:ln>
      </dgm:spPr>
      <dgm:extLst>
        <a:ext uri="{E40237B7-FDA0-4F09-8148-C483321AD2D9}">
          <dgm14:cNvPr xmlns:dgm14="http://schemas.microsoft.com/office/drawing/2010/diagram" id="0" name="" descr="Lavado de manos con relleno sólido"/>
        </a:ext>
      </dgm:extLst>
    </dgm:pt>
  </dgm:ptLst>
  <dgm:cxnLst>
    <dgm:cxn modelId="{291CF821-9B4C-4375-9363-B62291433C76}" srcId="{D7B6B1E3-2E06-4F75-B840-E88827BC618F}" destId="{5BA4A886-5919-47AF-A546-0D09F9CBF9B2}" srcOrd="0" destOrd="0" parTransId="{18F1CE8C-D6AA-4959-9422-5884EAE5895A}" sibTransId="{6FA8D604-6D1E-4AB2-919F-A9F9CC0A0D55}"/>
    <dgm:cxn modelId="{A36ED942-FB8E-43CF-BE1E-18DF7B8B4936}" srcId="{D7B6B1E3-2E06-4F75-B840-E88827BC618F}" destId="{E0825E9B-719B-49F4-AB3D-4014205CC45E}" srcOrd="1" destOrd="0" parTransId="{D04B1C8D-D86A-4026-B1BB-AFBD01B8C8EC}" sibTransId="{6983B552-7222-48B1-93C3-642C7B5B5892}"/>
    <dgm:cxn modelId="{D7A10C72-61C0-4AF7-B94F-45F640DE43FE}" type="presOf" srcId="{A290BE97-A053-4B44-A18B-5F6360633E69}" destId="{DD629516-7E3C-4C8F-B617-19DA07DB8AF0}" srcOrd="0" destOrd="0" presId="urn:microsoft.com/office/officeart/2008/layout/PictureStrips"/>
    <dgm:cxn modelId="{49E99A5A-B0E8-429B-8E6F-B754391EBA99}" type="presOf" srcId="{D7B6B1E3-2E06-4F75-B840-E88827BC618F}" destId="{35E56F78-1B59-4639-8B82-399B641E907F}" srcOrd="0" destOrd="0" presId="urn:microsoft.com/office/officeart/2008/layout/PictureStrips"/>
    <dgm:cxn modelId="{7771E194-FE6A-4931-A40D-F3E022D5671A}" srcId="{D7B6B1E3-2E06-4F75-B840-E88827BC618F}" destId="{A290BE97-A053-4B44-A18B-5F6360633E69}" srcOrd="2" destOrd="0" parTransId="{D3A920F3-9EEF-4FBD-BF26-915FA71F01CC}" sibTransId="{28089AEA-F16E-4A3C-98EC-F0BAF0556597}"/>
    <dgm:cxn modelId="{5ABCB5A9-ECD3-4A00-A50D-B9C50EFB6F3E}" srcId="{D7B6B1E3-2E06-4F75-B840-E88827BC618F}" destId="{8CCF4396-D48C-41C9-9E25-8E8240BF70B7}" srcOrd="3" destOrd="0" parTransId="{1FD8C24F-1CDA-4C2F-9748-AA7B101A62A8}" sibTransId="{8C959CB1-C42B-4109-B27D-C6B716305623}"/>
    <dgm:cxn modelId="{691367AD-2789-4DC2-A5E6-58C539480A08}" type="presOf" srcId="{8CCF4396-D48C-41C9-9E25-8E8240BF70B7}" destId="{4E161990-A665-4B52-A36D-06D47CE886BE}" srcOrd="0" destOrd="0" presId="urn:microsoft.com/office/officeart/2008/layout/PictureStrips"/>
    <dgm:cxn modelId="{E63388C1-01E2-4872-B645-B0EEDE7CB491}" type="presOf" srcId="{E0825E9B-719B-49F4-AB3D-4014205CC45E}" destId="{7C583FB7-BC71-4839-9C0C-43A04108ECE2}" srcOrd="0" destOrd="0" presId="urn:microsoft.com/office/officeart/2008/layout/PictureStrips"/>
    <dgm:cxn modelId="{AB7E48D5-5581-4A2B-B372-C23FC96CE152}" type="presOf" srcId="{5BA4A886-5919-47AF-A546-0D09F9CBF9B2}" destId="{14FE6C22-4FBC-4762-BBA8-BF66AA1D48BF}" srcOrd="0" destOrd="0" presId="urn:microsoft.com/office/officeart/2008/layout/PictureStrips"/>
    <dgm:cxn modelId="{7DB604C9-2800-41E9-B264-39484AA0B4FF}" type="presParOf" srcId="{35E56F78-1B59-4639-8B82-399B641E907F}" destId="{F6F1F0E1-826B-44CD-92D2-473A5727E9E5}" srcOrd="0" destOrd="0" presId="urn:microsoft.com/office/officeart/2008/layout/PictureStrips"/>
    <dgm:cxn modelId="{F95477F4-7760-471F-A3B2-1705E5FE2060}" type="presParOf" srcId="{F6F1F0E1-826B-44CD-92D2-473A5727E9E5}" destId="{14FE6C22-4FBC-4762-BBA8-BF66AA1D48BF}" srcOrd="0" destOrd="0" presId="urn:microsoft.com/office/officeart/2008/layout/PictureStrips"/>
    <dgm:cxn modelId="{67DC4CF9-F4DD-44D1-A66E-94F5001A8D1F}" type="presParOf" srcId="{F6F1F0E1-826B-44CD-92D2-473A5727E9E5}" destId="{D39EF653-6173-485B-B0FE-EC54CD4FA276}" srcOrd="1" destOrd="0" presId="urn:microsoft.com/office/officeart/2008/layout/PictureStrips"/>
    <dgm:cxn modelId="{9A51B060-9C14-49A8-AAEF-1EF73BB1584B}" type="presParOf" srcId="{35E56F78-1B59-4639-8B82-399B641E907F}" destId="{BF730C94-BEDA-4A09-B031-0DE9F0A8784F}" srcOrd="1" destOrd="0" presId="urn:microsoft.com/office/officeart/2008/layout/PictureStrips"/>
    <dgm:cxn modelId="{218CFC32-8B64-4D08-BC8F-6C95AEC2BD75}" type="presParOf" srcId="{35E56F78-1B59-4639-8B82-399B641E907F}" destId="{0BBFB579-370F-4BC5-B19C-92645C42D9AF}" srcOrd="2" destOrd="0" presId="urn:microsoft.com/office/officeart/2008/layout/PictureStrips"/>
    <dgm:cxn modelId="{3542575C-03C0-4C3F-A372-8AA05A474B39}" type="presParOf" srcId="{0BBFB579-370F-4BC5-B19C-92645C42D9AF}" destId="{7C583FB7-BC71-4839-9C0C-43A04108ECE2}" srcOrd="0" destOrd="0" presId="urn:microsoft.com/office/officeart/2008/layout/PictureStrips"/>
    <dgm:cxn modelId="{FB4744B8-88A4-4A3A-8157-3698C607CA7C}" type="presParOf" srcId="{0BBFB579-370F-4BC5-B19C-92645C42D9AF}" destId="{52543FB8-81E3-4A3C-ACD2-0A1A4AD9E46C}" srcOrd="1" destOrd="0" presId="urn:microsoft.com/office/officeart/2008/layout/PictureStrips"/>
    <dgm:cxn modelId="{800B4BD3-C3CF-4476-AA7A-C799B24AAFB7}" type="presParOf" srcId="{35E56F78-1B59-4639-8B82-399B641E907F}" destId="{A0986470-0FC0-40EC-BB5E-F2FC733B7C85}" srcOrd="3" destOrd="0" presId="urn:microsoft.com/office/officeart/2008/layout/PictureStrips"/>
    <dgm:cxn modelId="{A2B6F19E-1B2B-45B5-BCFF-BF02ED79456B}" type="presParOf" srcId="{35E56F78-1B59-4639-8B82-399B641E907F}" destId="{410EC660-878C-4200-A561-36E698C8B018}" srcOrd="4" destOrd="0" presId="urn:microsoft.com/office/officeart/2008/layout/PictureStrips"/>
    <dgm:cxn modelId="{1039D193-7A68-4812-BE76-CE6782D42846}" type="presParOf" srcId="{410EC660-878C-4200-A561-36E698C8B018}" destId="{DD629516-7E3C-4C8F-B617-19DA07DB8AF0}" srcOrd="0" destOrd="0" presId="urn:microsoft.com/office/officeart/2008/layout/PictureStrips"/>
    <dgm:cxn modelId="{D9916BB7-BD42-4D9C-B57C-455E7E0F6A3F}" type="presParOf" srcId="{410EC660-878C-4200-A561-36E698C8B018}" destId="{D7127942-1914-4B5B-AE2B-FA5CEB48C825}" srcOrd="1" destOrd="0" presId="urn:microsoft.com/office/officeart/2008/layout/PictureStrips"/>
    <dgm:cxn modelId="{9301931A-B74E-4FD9-BC4D-5C992F341F53}" type="presParOf" srcId="{35E56F78-1B59-4639-8B82-399B641E907F}" destId="{C16EB173-E454-4825-A33E-7DEB2B1A3C7D}" srcOrd="5" destOrd="0" presId="urn:microsoft.com/office/officeart/2008/layout/PictureStrips"/>
    <dgm:cxn modelId="{EFD931AE-159B-4FF7-9B63-AC8133957A7B}" type="presParOf" srcId="{35E56F78-1B59-4639-8B82-399B641E907F}" destId="{8A24A033-DD78-4063-8573-3842050B4C27}" srcOrd="6" destOrd="0" presId="urn:microsoft.com/office/officeart/2008/layout/PictureStrips"/>
    <dgm:cxn modelId="{A4AF7EFD-A800-4118-8A00-BEBE8C35A511}" type="presParOf" srcId="{8A24A033-DD78-4063-8573-3842050B4C27}" destId="{4E161990-A665-4B52-A36D-06D47CE886BE}" srcOrd="0" destOrd="0" presId="urn:microsoft.com/office/officeart/2008/layout/PictureStrips"/>
    <dgm:cxn modelId="{A4097F7E-18ED-43D1-AB36-3EEBC5BB97F5}" type="presParOf" srcId="{8A24A033-DD78-4063-8573-3842050B4C27}" destId="{C553684F-22A7-40AB-976E-97AE5DDB9670}"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B8615-0310-42E8-93BB-289F6B2B186D}">
      <dsp:nvSpPr>
        <dsp:cNvPr id="0" name=""/>
        <dsp:cNvSpPr/>
      </dsp:nvSpPr>
      <dsp:spPr>
        <a:xfrm>
          <a:off x="892625" y="315749"/>
          <a:ext cx="2107863" cy="2107863"/>
        </a:xfrm>
        <a:prstGeom prst="blockArc">
          <a:avLst>
            <a:gd name="adj1" fmla="val 11880000"/>
            <a:gd name="adj2" fmla="val 162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240797-6533-4A4A-BFF0-2DBC80D09D2B}">
      <dsp:nvSpPr>
        <dsp:cNvPr id="0" name=""/>
        <dsp:cNvSpPr/>
      </dsp:nvSpPr>
      <dsp:spPr>
        <a:xfrm>
          <a:off x="892625" y="315749"/>
          <a:ext cx="2107863" cy="2107863"/>
        </a:xfrm>
        <a:prstGeom prst="blockArc">
          <a:avLst>
            <a:gd name="adj1" fmla="val 7560000"/>
            <a:gd name="adj2" fmla="val 1188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FE60-8513-486C-831E-00B4A55BFCF5}">
      <dsp:nvSpPr>
        <dsp:cNvPr id="0" name=""/>
        <dsp:cNvSpPr/>
      </dsp:nvSpPr>
      <dsp:spPr>
        <a:xfrm>
          <a:off x="892625" y="315749"/>
          <a:ext cx="2107863" cy="2107863"/>
        </a:xfrm>
        <a:prstGeom prst="blockArc">
          <a:avLst>
            <a:gd name="adj1" fmla="val 3240000"/>
            <a:gd name="adj2" fmla="val 756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987106-28FE-46DD-BB16-06F9F8F7B0A9}">
      <dsp:nvSpPr>
        <dsp:cNvPr id="0" name=""/>
        <dsp:cNvSpPr/>
      </dsp:nvSpPr>
      <dsp:spPr>
        <a:xfrm>
          <a:off x="892625" y="315749"/>
          <a:ext cx="2107863" cy="2107863"/>
        </a:xfrm>
        <a:prstGeom prst="blockArc">
          <a:avLst>
            <a:gd name="adj1" fmla="val 20520000"/>
            <a:gd name="adj2" fmla="val 324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61B1DE-06D2-444C-BDE4-2D640DCC9D76}">
      <dsp:nvSpPr>
        <dsp:cNvPr id="0" name=""/>
        <dsp:cNvSpPr/>
      </dsp:nvSpPr>
      <dsp:spPr>
        <a:xfrm>
          <a:off x="892625" y="315749"/>
          <a:ext cx="2107863" cy="2107863"/>
        </a:xfrm>
        <a:prstGeom prst="blockArc">
          <a:avLst>
            <a:gd name="adj1" fmla="val 16200000"/>
            <a:gd name="adj2" fmla="val 2052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9B54B5-B848-43AB-A8BD-28973F4EAEC3}">
      <dsp:nvSpPr>
        <dsp:cNvPr id="0" name=""/>
        <dsp:cNvSpPr/>
      </dsp:nvSpPr>
      <dsp:spPr>
        <a:xfrm>
          <a:off x="1461818" y="884942"/>
          <a:ext cx="969476" cy="96947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MX" sz="900" kern="1200" dirty="0"/>
            <a:t>POBLACIÓN</a:t>
          </a:r>
        </a:p>
      </dsp:txBody>
      <dsp:txXfrm>
        <a:off x="1603794" y="1026918"/>
        <a:ext cx="685524" cy="685524"/>
      </dsp:txXfrm>
    </dsp:sp>
    <dsp:sp modelId="{943F047C-508E-4AF8-90B7-C4E2B60AFDAC}">
      <dsp:nvSpPr>
        <dsp:cNvPr id="0" name=""/>
        <dsp:cNvSpPr/>
      </dsp:nvSpPr>
      <dsp:spPr>
        <a:xfrm>
          <a:off x="1607240" y="863"/>
          <a:ext cx="678633" cy="6786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s-MX" sz="500" kern="1200" dirty="0"/>
            <a:t>FEDERACIÓN</a:t>
          </a:r>
        </a:p>
      </dsp:txBody>
      <dsp:txXfrm>
        <a:off x="1706624" y="100247"/>
        <a:ext cx="479865" cy="479865"/>
      </dsp:txXfrm>
    </dsp:sp>
    <dsp:sp modelId="{395A3581-2BB2-499D-B75E-744CC105467E}">
      <dsp:nvSpPr>
        <dsp:cNvPr id="0" name=""/>
        <dsp:cNvSpPr/>
      </dsp:nvSpPr>
      <dsp:spPr>
        <a:xfrm>
          <a:off x="2586353" y="712230"/>
          <a:ext cx="678633" cy="6786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s-MX" sz="500" kern="1200" dirty="0"/>
            <a:t>MUNICIPIOS</a:t>
          </a:r>
        </a:p>
      </dsp:txBody>
      <dsp:txXfrm>
        <a:off x="2685737" y="811614"/>
        <a:ext cx="479865" cy="479865"/>
      </dsp:txXfrm>
    </dsp:sp>
    <dsp:sp modelId="{A53444DF-9F39-4ADE-BDC1-258A7BDFBEC4}">
      <dsp:nvSpPr>
        <dsp:cNvPr id="0" name=""/>
        <dsp:cNvSpPr/>
      </dsp:nvSpPr>
      <dsp:spPr>
        <a:xfrm>
          <a:off x="2212365" y="1863247"/>
          <a:ext cx="678633" cy="6786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s-MX" sz="500" kern="1200" dirty="0"/>
            <a:t>ASOCIACIONES CIVILES</a:t>
          </a:r>
        </a:p>
      </dsp:txBody>
      <dsp:txXfrm>
        <a:off x="2311749" y="1962631"/>
        <a:ext cx="479865" cy="479865"/>
      </dsp:txXfrm>
    </dsp:sp>
    <dsp:sp modelId="{229FEE26-9949-4CA0-80CB-2ACCA64E4FED}">
      <dsp:nvSpPr>
        <dsp:cNvPr id="0" name=""/>
        <dsp:cNvSpPr/>
      </dsp:nvSpPr>
      <dsp:spPr>
        <a:xfrm>
          <a:off x="1002114" y="1863247"/>
          <a:ext cx="678633" cy="6786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s-MX" sz="500" kern="1200" dirty="0"/>
            <a:t>INICIATIVA PRIVADA</a:t>
          </a:r>
        </a:p>
      </dsp:txBody>
      <dsp:txXfrm>
        <a:off x="1101498" y="1962631"/>
        <a:ext cx="479865" cy="479865"/>
      </dsp:txXfrm>
    </dsp:sp>
    <dsp:sp modelId="{E6C3D391-1737-441A-91D1-FAF99E55F285}">
      <dsp:nvSpPr>
        <dsp:cNvPr id="0" name=""/>
        <dsp:cNvSpPr/>
      </dsp:nvSpPr>
      <dsp:spPr>
        <a:xfrm>
          <a:off x="628126" y="712230"/>
          <a:ext cx="678633" cy="6786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s-MX" sz="500" kern="1200" dirty="0"/>
            <a:t>ESTADOS</a:t>
          </a:r>
        </a:p>
      </dsp:txBody>
      <dsp:txXfrm>
        <a:off x="727510" y="811614"/>
        <a:ext cx="479865" cy="4798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1B270-6C63-473C-A658-45DF648394FD}">
      <dsp:nvSpPr>
        <dsp:cNvPr id="0" name=""/>
        <dsp:cNvSpPr/>
      </dsp:nvSpPr>
      <dsp:spPr>
        <a:xfrm>
          <a:off x="0" y="1075180"/>
          <a:ext cx="1190624" cy="1024123"/>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dirty="0"/>
            <a:t>Reuniones de fortalecimiento de su Ley de Ingresos Municipal</a:t>
          </a:r>
        </a:p>
      </dsp:txBody>
      <dsp:txXfrm>
        <a:off x="29996" y="1105176"/>
        <a:ext cx="1130632" cy="964131"/>
      </dsp:txXfrm>
    </dsp:sp>
    <dsp:sp modelId="{A9BDD036-7467-49C0-9804-D22FB58D63BC}">
      <dsp:nvSpPr>
        <dsp:cNvPr id="0" name=""/>
        <dsp:cNvSpPr/>
      </dsp:nvSpPr>
      <dsp:spPr>
        <a:xfrm>
          <a:off x="1330667" y="2112447"/>
          <a:ext cx="246980" cy="295274"/>
        </a:xfrm>
        <a:prstGeom prst="rightArrow">
          <a:avLst>
            <a:gd name="adj1" fmla="val 60000"/>
            <a:gd name="adj2" fmla="val 50000"/>
          </a:avLst>
        </a:prstGeom>
        <a:solidFill>
          <a:schemeClr val="accent1"/>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MX" sz="1200" kern="1200"/>
        </a:p>
      </dsp:txBody>
      <dsp:txXfrm>
        <a:off x="1330667" y="2171502"/>
        <a:ext cx="172886" cy="177164"/>
      </dsp:txXfrm>
    </dsp:sp>
    <dsp:sp modelId="{74382D13-31CD-44F3-B3FA-3756D7FD4DA7}">
      <dsp:nvSpPr>
        <dsp:cNvPr id="0" name=""/>
        <dsp:cNvSpPr/>
      </dsp:nvSpPr>
      <dsp:spPr>
        <a:xfrm>
          <a:off x="1666874" y="1075180"/>
          <a:ext cx="1190624" cy="1024123"/>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Reuniones de revisión de anteproyecto</a:t>
          </a:r>
        </a:p>
      </dsp:txBody>
      <dsp:txXfrm>
        <a:off x="1696870" y="1105176"/>
        <a:ext cx="1130632" cy="964131"/>
      </dsp:txXfrm>
    </dsp:sp>
    <dsp:sp modelId="{55304E82-B4A0-4E7C-B093-CDC5D7305004}">
      <dsp:nvSpPr>
        <dsp:cNvPr id="0" name=""/>
        <dsp:cNvSpPr/>
      </dsp:nvSpPr>
      <dsp:spPr>
        <a:xfrm>
          <a:off x="2975444" y="2135295"/>
          <a:ext cx="252412" cy="295274"/>
        </a:xfrm>
        <a:prstGeom prst="rightArrow">
          <a:avLst>
            <a:gd name="adj1" fmla="val 60000"/>
            <a:gd name="adj2" fmla="val 50000"/>
          </a:avLst>
        </a:prstGeom>
        <a:solidFill>
          <a:schemeClr val="accent1"/>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MX" sz="1200" kern="1200"/>
        </a:p>
      </dsp:txBody>
      <dsp:txXfrm>
        <a:off x="2975444" y="2194350"/>
        <a:ext cx="176688" cy="177164"/>
      </dsp:txXfrm>
    </dsp:sp>
    <dsp:sp modelId="{DF57BA05-F520-4197-A285-050BD7596EAB}">
      <dsp:nvSpPr>
        <dsp:cNvPr id="0" name=""/>
        <dsp:cNvSpPr/>
      </dsp:nvSpPr>
      <dsp:spPr>
        <a:xfrm>
          <a:off x="3333749" y="1075180"/>
          <a:ext cx="1190624" cy="1024123"/>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MX" sz="1050" b="0" kern="1200" dirty="0"/>
            <a:t>Seguimiento a las Iniciativas de Ley de Ingresos Municipal </a:t>
          </a:r>
          <a:endParaRPr lang="es-MX" sz="1050" kern="1200" dirty="0"/>
        </a:p>
      </dsp:txBody>
      <dsp:txXfrm>
        <a:off x="3363745" y="1105176"/>
        <a:ext cx="1130632" cy="964131"/>
      </dsp:txXfrm>
    </dsp:sp>
    <dsp:sp modelId="{6F7125DA-F10D-43D6-8300-72496CD2B9A4}">
      <dsp:nvSpPr>
        <dsp:cNvPr id="0" name=""/>
        <dsp:cNvSpPr/>
      </dsp:nvSpPr>
      <dsp:spPr>
        <a:xfrm>
          <a:off x="4642318" y="2135295"/>
          <a:ext cx="252412" cy="295274"/>
        </a:xfrm>
        <a:prstGeom prst="rightArrow">
          <a:avLst>
            <a:gd name="adj1" fmla="val 60000"/>
            <a:gd name="adj2" fmla="val 50000"/>
          </a:avLst>
        </a:prstGeom>
        <a:solidFill>
          <a:schemeClr val="accent1"/>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MX" sz="1200" kern="1200"/>
        </a:p>
      </dsp:txBody>
      <dsp:txXfrm>
        <a:off x="4642318" y="2194350"/>
        <a:ext cx="176688" cy="177164"/>
      </dsp:txXfrm>
    </dsp:sp>
    <dsp:sp modelId="{DDCE166E-5F05-448E-BE22-FB8BAFE3A1C7}">
      <dsp:nvSpPr>
        <dsp:cNvPr id="0" name=""/>
        <dsp:cNvSpPr/>
      </dsp:nvSpPr>
      <dsp:spPr>
        <a:xfrm>
          <a:off x="5000624" y="1075180"/>
          <a:ext cx="1190624" cy="1024123"/>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dirty="0"/>
            <a:t>Junta de Enlace en materia Financiera</a:t>
          </a:r>
        </a:p>
      </dsp:txBody>
      <dsp:txXfrm>
        <a:off x="5030620" y="1105176"/>
        <a:ext cx="1130632" cy="964131"/>
      </dsp:txXfrm>
    </dsp:sp>
    <dsp:sp modelId="{AF558912-FBB1-4ADA-9C1D-EF430E4764CD}">
      <dsp:nvSpPr>
        <dsp:cNvPr id="0" name=""/>
        <dsp:cNvSpPr/>
      </dsp:nvSpPr>
      <dsp:spPr>
        <a:xfrm>
          <a:off x="6309193" y="2135295"/>
          <a:ext cx="252412" cy="295274"/>
        </a:xfrm>
        <a:prstGeom prst="rightArrow">
          <a:avLst>
            <a:gd name="adj1" fmla="val 60000"/>
            <a:gd name="adj2" fmla="val 50000"/>
          </a:avLst>
        </a:prstGeom>
        <a:solidFill>
          <a:schemeClr val="accent1"/>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MX" sz="1200" kern="1200"/>
        </a:p>
      </dsp:txBody>
      <dsp:txXfrm>
        <a:off x="6309193" y="2194350"/>
        <a:ext cx="176688" cy="177164"/>
      </dsp:txXfrm>
    </dsp:sp>
    <dsp:sp modelId="{AA369DA4-89ED-437C-95FE-EDC27529BFB6}">
      <dsp:nvSpPr>
        <dsp:cNvPr id="0" name=""/>
        <dsp:cNvSpPr/>
      </dsp:nvSpPr>
      <dsp:spPr>
        <a:xfrm>
          <a:off x="6667499" y="1075180"/>
          <a:ext cx="1190624" cy="1024123"/>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MX" sz="1050" kern="1200" dirty="0"/>
            <a:t>Capacitación y carga en el Sistema para la Integración y Análisis de las ILIM 2024</a:t>
          </a:r>
          <a:endParaRPr lang="es-MX" sz="1050" b="0" kern="1200" dirty="0"/>
        </a:p>
      </dsp:txBody>
      <dsp:txXfrm>
        <a:off x="6697495" y="1105176"/>
        <a:ext cx="1130632" cy="964131"/>
      </dsp:txXfrm>
    </dsp:sp>
    <dsp:sp modelId="{BEF44869-A24E-4021-8DED-24E5722699FF}">
      <dsp:nvSpPr>
        <dsp:cNvPr id="0" name=""/>
        <dsp:cNvSpPr/>
      </dsp:nvSpPr>
      <dsp:spPr>
        <a:xfrm>
          <a:off x="7976068" y="2135295"/>
          <a:ext cx="252412" cy="295274"/>
        </a:xfrm>
        <a:prstGeom prst="rightArrow">
          <a:avLst>
            <a:gd name="adj1" fmla="val 60000"/>
            <a:gd name="adj2" fmla="val 50000"/>
          </a:avLst>
        </a:prstGeom>
        <a:solidFill>
          <a:schemeClr val="accent1"/>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MX" sz="1200" kern="1200"/>
        </a:p>
      </dsp:txBody>
      <dsp:txXfrm>
        <a:off x="7976068" y="2194350"/>
        <a:ext cx="176688" cy="177164"/>
      </dsp:txXfrm>
    </dsp:sp>
    <dsp:sp modelId="{0A7D637D-3AFB-4288-BB48-85767CD951A1}">
      <dsp:nvSpPr>
        <dsp:cNvPr id="0" name=""/>
        <dsp:cNvSpPr/>
      </dsp:nvSpPr>
      <dsp:spPr>
        <a:xfrm>
          <a:off x="8334374" y="1075180"/>
          <a:ext cx="1190624" cy="1024123"/>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dirty="0"/>
            <a:t>Recepción de las Iniciativas de LIM 2026</a:t>
          </a:r>
        </a:p>
      </dsp:txBody>
      <dsp:txXfrm>
        <a:off x="8364370" y="1105176"/>
        <a:ext cx="1130632" cy="9641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E6C22-4FBC-4762-BBA8-BF66AA1D48BF}">
      <dsp:nvSpPr>
        <dsp:cNvPr id="0" name=""/>
        <dsp:cNvSpPr/>
      </dsp:nvSpPr>
      <dsp:spPr>
        <a:xfrm>
          <a:off x="176194" y="1214702"/>
          <a:ext cx="4202007" cy="1313127"/>
        </a:xfrm>
        <a:prstGeom prst="rect">
          <a:avLst/>
        </a:prstGeom>
        <a:solidFill>
          <a:schemeClr val="accent1">
            <a:alpha val="4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425" tIns="45720" rIns="45720" bIns="45720" numCol="1" spcCol="1270" anchor="ctr" anchorCtr="0">
          <a:noAutofit/>
        </a:bodyPr>
        <a:lstStyle/>
        <a:p>
          <a:pPr marL="0" lvl="0" indent="0" algn="l" defTabSz="533400">
            <a:lnSpc>
              <a:spcPct val="90000"/>
            </a:lnSpc>
            <a:spcBef>
              <a:spcPct val="0"/>
            </a:spcBef>
            <a:spcAft>
              <a:spcPct val="35000"/>
            </a:spcAft>
            <a:buNone/>
          </a:pPr>
          <a:r>
            <a:rPr lang="es-MX" sz="1200" b="0" kern="1200" dirty="0"/>
            <a:t>Fortalecimiento de </a:t>
          </a:r>
          <a:r>
            <a:rPr lang="es-MX" sz="1200" b="1" kern="1200" dirty="0"/>
            <a:t>la legislación del sector hídrico </a:t>
          </a:r>
          <a:r>
            <a:rPr lang="es-MX" sz="1200" b="0" kern="1200" dirty="0"/>
            <a:t>en el Estado.</a:t>
          </a:r>
          <a:endParaRPr lang="es-MX" sz="1200" kern="1200" dirty="0"/>
        </a:p>
      </dsp:txBody>
      <dsp:txXfrm>
        <a:off x="176194" y="1214702"/>
        <a:ext cx="4202007" cy="1313127"/>
      </dsp:txXfrm>
    </dsp:sp>
    <dsp:sp modelId="{D39EF653-6173-485B-B0FE-EC54CD4FA276}">
      <dsp:nvSpPr>
        <dsp:cNvPr id="0" name=""/>
        <dsp:cNvSpPr/>
      </dsp:nvSpPr>
      <dsp:spPr>
        <a:xfrm>
          <a:off x="1110" y="1025029"/>
          <a:ext cx="919189" cy="137878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25400" cap="flat" cmpd="sng" algn="ctr">
          <a:solidFill>
            <a:srgbClr val="996600"/>
          </a:solidFill>
          <a:prstDash val="solid"/>
          <a:miter lim="800000"/>
        </a:ln>
        <a:effectLst/>
      </dsp:spPr>
      <dsp:style>
        <a:lnRef idx="3">
          <a:scrgbClr r="0" g="0" b="0"/>
        </a:lnRef>
        <a:fillRef idx="1">
          <a:scrgbClr r="0" g="0" b="0"/>
        </a:fillRef>
        <a:effectRef idx="1">
          <a:scrgbClr r="0" g="0" b="0"/>
        </a:effectRef>
        <a:fontRef idx="minor"/>
      </dsp:style>
    </dsp:sp>
    <dsp:sp modelId="{7C583FB7-BC71-4839-9C0C-43A04108ECE2}">
      <dsp:nvSpPr>
        <dsp:cNvPr id="0" name=""/>
        <dsp:cNvSpPr/>
      </dsp:nvSpPr>
      <dsp:spPr>
        <a:xfrm>
          <a:off x="4806211" y="1214702"/>
          <a:ext cx="4202007" cy="1313127"/>
        </a:xfrm>
        <a:prstGeom prst="rect">
          <a:avLst/>
        </a:prstGeom>
        <a:solidFill>
          <a:schemeClr val="accent1">
            <a:alpha val="4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425" tIns="45720" rIns="45720" bIns="45720" numCol="1" spcCol="1270" anchor="ctr" anchorCtr="0">
          <a:noAutofit/>
        </a:bodyPr>
        <a:lstStyle/>
        <a:p>
          <a:pPr marL="0" lvl="0" indent="0" algn="l" defTabSz="533400">
            <a:lnSpc>
              <a:spcPct val="90000"/>
            </a:lnSpc>
            <a:spcBef>
              <a:spcPct val="0"/>
            </a:spcBef>
            <a:spcAft>
              <a:spcPct val="35000"/>
            </a:spcAft>
            <a:buNone/>
          </a:pPr>
          <a:r>
            <a:rPr lang="es-MX" sz="1200" b="1" kern="1200" dirty="0"/>
            <a:t>Sinergia de trabajo </a:t>
          </a:r>
          <a:r>
            <a:rPr lang="es-MX" sz="1200" kern="1200" dirty="0"/>
            <a:t>en los tres niveles de gobierno.</a:t>
          </a:r>
        </a:p>
      </dsp:txBody>
      <dsp:txXfrm>
        <a:off x="4806211" y="1214702"/>
        <a:ext cx="4202007" cy="1313127"/>
      </dsp:txXfrm>
    </dsp:sp>
    <dsp:sp modelId="{52543FB8-81E3-4A3C-ACD2-0A1A4AD9E46C}">
      <dsp:nvSpPr>
        <dsp:cNvPr id="0" name=""/>
        <dsp:cNvSpPr/>
      </dsp:nvSpPr>
      <dsp:spPr>
        <a:xfrm>
          <a:off x="4631127" y="1025029"/>
          <a:ext cx="919189" cy="137878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25400" cap="flat" cmpd="sng" algn="ctr">
          <a:solidFill>
            <a:srgbClr val="996600"/>
          </a:solidFill>
          <a:prstDash val="solid"/>
          <a:miter lim="800000"/>
        </a:ln>
        <a:effectLst/>
      </dsp:spPr>
      <dsp:style>
        <a:lnRef idx="3">
          <a:scrgbClr r="0" g="0" b="0"/>
        </a:lnRef>
        <a:fillRef idx="1">
          <a:scrgbClr r="0" g="0" b="0"/>
        </a:fillRef>
        <a:effectRef idx="1">
          <a:scrgbClr r="0" g="0" b="0"/>
        </a:effectRef>
        <a:fontRef idx="minor"/>
      </dsp:style>
    </dsp:sp>
    <dsp:sp modelId="{DD629516-7E3C-4C8F-B617-19DA07DB8AF0}">
      <dsp:nvSpPr>
        <dsp:cNvPr id="0" name=""/>
        <dsp:cNvSpPr/>
      </dsp:nvSpPr>
      <dsp:spPr>
        <a:xfrm>
          <a:off x="176194" y="2867784"/>
          <a:ext cx="4202007" cy="1313127"/>
        </a:xfrm>
        <a:prstGeom prst="rect">
          <a:avLst/>
        </a:prstGeom>
        <a:solidFill>
          <a:schemeClr val="accent1">
            <a:alpha val="4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425" tIns="45720" rIns="45720" bIns="45720" numCol="1" spcCol="1270" anchor="ctr" anchorCtr="0">
          <a:noAutofit/>
        </a:bodyPr>
        <a:lstStyle/>
        <a:p>
          <a:pPr marL="0" lvl="0" indent="0" algn="l" defTabSz="533400">
            <a:lnSpc>
              <a:spcPct val="90000"/>
            </a:lnSpc>
            <a:spcBef>
              <a:spcPct val="0"/>
            </a:spcBef>
            <a:spcAft>
              <a:spcPct val="35000"/>
            </a:spcAft>
            <a:buNone/>
          </a:pPr>
          <a:r>
            <a:rPr lang="es-MX" sz="1200" kern="1200" dirty="0"/>
            <a:t>Fortalecimiento de los ingresos, a través de </a:t>
          </a:r>
          <a:r>
            <a:rPr lang="es-MX" sz="1200" b="1" kern="1200" dirty="0"/>
            <a:t>tarifas sostenibles</a:t>
          </a:r>
          <a:r>
            <a:rPr lang="es-MX" sz="1200" kern="1200" dirty="0"/>
            <a:t>.</a:t>
          </a:r>
        </a:p>
      </dsp:txBody>
      <dsp:txXfrm>
        <a:off x="176194" y="2867784"/>
        <a:ext cx="4202007" cy="1313127"/>
      </dsp:txXfrm>
    </dsp:sp>
    <dsp:sp modelId="{D7127942-1914-4B5B-AE2B-FA5CEB48C825}">
      <dsp:nvSpPr>
        <dsp:cNvPr id="0" name=""/>
        <dsp:cNvSpPr/>
      </dsp:nvSpPr>
      <dsp:spPr>
        <a:xfrm>
          <a:off x="1110" y="2678110"/>
          <a:ext cx="919189" cy="137878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25400" cap="flat" cmpd="sng" algn="ctr">
          <a:solidFill>
            <a:srgbClr val="996600"/>
          </a:solidFill>
          <a:prstDash val="solid"/>
          <a:miter lim="800000"/>
        </a:ln>
        <a:effectLst/>
      </dsp:spPr>
      <dsp:style>
        <a:lnRef idx="3">
          <a:scrgbClr r="0" g="0" b="0"/>
        </a:lnRef>
        <a:fillRef idx="1">
          <a:scrgbClr r="0" g="0" b="0"/>
        </a:fillRef>
        <a:effectRef idx="1">
          <a:scrgbClr r="0" g="0" b="0"/>
        </a:effectRef>
        <a:fontRef idx="minor"/>
      </dsp:style>
    </dsp:sp>
    <dsp:sp modelId="{4E161990-A665-4B52-A36D-06D47CE886BE}">
      <dsp:nvSpPr>
        <dsp:cNvPr id="0" name=""/>
        <dsp:cNvSpPr/>
      </dsp:nvSpPr>
      <dsp:spPr>
        <a:xfrm>
          <a:off x="4806211" y="2867784"/>
          <a:ext cx="4202007" cy="1313127"/>
        </a:xfrm>
        <a:prstGeom prst="rect">
          <a:avLst/>
        </a:prstGeom>
        <a:solidFill>
          <a:schemeClr val="accent1">
            <a:alpha val="4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425" tIns="45720" rIns="45720" bIns="45720" numCol="1" spcCol="1270" anchor="ctr" anchorCtr="0">
          <a:noAutofit/>
        </a:bodyPr>
        <a:lstStyle/>
        <a:p>
          <a:pPr marL="0" lvl="0" indent="0" algn="l" defTabSz="533400">
            <a:lnSpc>
              <a:spcPct val="90000"/>
            </a:lnSpc>
            <a:spcBef>
              <a:spcPct val="0"/>
            </a:spcBef>
            <a:spcAft>
              <a:spcPct val="35000"/>
            </a:spcAft>
            <a:buNone/>
          </a:pPr>
          <a:r>
            <a:rPr lang="es-MX" sz="1200" b="1" kern="1200" dirty="0"/>
            <a:t>Incremento en la inversión </a:t>
          </a:r>
          <a:r>
            <a:rPr lang="es-MX" sz="1200" kern="1200" dirty="0"/>
            <a:t>para infraestructura de obra hidráulica. </a:t>
          </a:r>
        </a:p>
      </dsp:txBody>
      <dsp:txXfrm>
        <a:off x="4806211" y="2867784"/>
        <a:ext cx="4202007" cy="1313127"/>
      </dsp:txXfrm>
    </dsp:sp>
    <dsp:sp modelId="{C553684F-22A7-40AB-976E-97AE5DDB9670}">
      <dsp:nvSpPr>
        <dsp:cNvPr id="0" name=""/>
        <dsp:cNvSpPr/>
      </dsp:nvSpPr>
      <dsp:spPr>
        <a:xfrm>
          <a:off x="4631127" y="2678110"/>
          <a:ext cx="919189" cy="137878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a:ln w="25400" cap="flat" cmpd="sng" algn="ctr">
          <a:solidFill>
            <a:srgbClr val="996600"/>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59965-F60C-B976-F84D-1637CDE8376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B671096E-F9C0-6640-BF02-063DF497CC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97692BCE-2012-33ED-5720-09433342572A}"/>
              </a:ext>
            </a:extLst>
          </p:cNvPr>
          <p:cNvSpPr>
            <a:spLocks noGrp="1"/>
          </p:cNvSpPr>
          <p:nvPr>
            <p:ph type="dt" sz="half" idx="10"/>
          </p:nvPr>
        </p:nvSpPr>
        <p:spPr/>
        <p:txBody>
          <a:bodyPr/>
          <a:lstStyle/>
          <a:p>
            <a:fld id="{1CC2A561-E34A-4F3B-BBAE-4C65740209BF}" type="datetimeFigureOut">
              <a:rPr lang="es-MX" smtClean="0"/>
              <a:t>21/05/2025</a:t>
            </a:fld>
            <a:endParaRPr lang="es-MX"/>
          </a:p>
        </p:txBody>
      </p:sp>
      <p:sp>
        <p:nvSpPr>
          <p:cNvPr id="5" name="Marcador de pie de página 4">
            <a:extLst>
              <a:ext uri="{FF2B5EF4-FFF2-40B4-BE49-F238E27FC236}">
                <a16:creationId xmlns:a16="http://schemas.microsoft.com/office/drawing/2014/main" id="{2E080488-4FB9-FBED-8AB6-F66B792E6C1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F5F5C44-C82F-A5FA-3A0C-5BADF8B1EA6E}"/>
              </a:ext>
            </a:extLst>
          </p:cNvPr>
          <p:cNvSpPr>
            <a:spLocks noGrp="1"/>
          </p:cNvSpPr>
          <p:nvPr>
            <p:ph type="sldNum" sz="quarter" idx="12"/>
          </p:nvPr>
        </p:nvSpPr>
        <p:spPr/>
        <p:txBody>
          <a:bodyPr/>
          <a:lstStyle/>
          <a:p>
            <a:fld id="{865032EA-170E-4140-8982-C13FC5FD2FD8}" type="slidenum">
              <a:rPr lang="es-MX" smtClean="0"/>
              <a:t>‹Nº›</a:t>
            </a:fld>
            <a:endParaRPr lang="es-MX"/>
          </a:p>
        </p:txBody>
      </p:sp>
    </p:spTree>
    <p:extLst>
      <p:ext uri="{BB962C8B-B14F-4D97-AF65-F5344CB8AC3E}">
        <p14:creationId xmlns:p14="http://schemas.microsoft.com/office/powerpoint/2010/main" val="253223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2EB8C6-6124-5CDA-CD6E-C6BBF54F279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B1E759A8-1FA0-DB58-28B4-08F8497CA9D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C0583A4-0A21-3297-6C31-32FB2BFC0790}"/>
              </a:ext>
            </a:extLst>
          </p:cNvPr>
          <p:cNvSpPr>
            <a:spLocks noGrp="1"/>
          </p:cNvSpPr>
          <p:nvPr>
            <p:ph type="dt" sz="half" idx="10"/>
          </p:nvPr>
        </p:nvSpPr>
        <p:spPr/>
        <p:txBody>
          <a:bodyPr/>
          <a:lstStyle/>
          <a:p>
            <a:fld id="{1CC2A561-E34A-4F3B-BBAE-4C65740209BF}" type="datetimeFigureOut">
              <a:rPr lang="es-MX" smtClean="0"/>
              <a:t>21/05/2025</a:t>
            </a:fld>
            <a:endParaRPr lang="es-MX"/>
          </a:p>
        </p:txBody>
      </p:sp>
      <p:sp>
        <p:nvSpPr>
          <p:cNvPr id="5" name="Marcador de pie de página 4">
            <a:extLst>
              <a:ext uri="{FF2B5EF4-FFF2-40B4-BE49-F238E27FC236}">
                <a16:creationId xmlns:a16="http://schemas.microsoft.com/office/drawing/2014/main" id="{676E964C-3FD0-14CF-6607-1128171E1A6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0988940-F6AE-FDAE-669A-5CA7685C526A}"/>
              </a:ext>
            </a:extLst>
          </p:cNvPr>
          <p:cNvSpPr>
            <a:spLocks noGrp="1"/>
          </p:cNvSpPr>
          <p:nvPr>
            <p:ph type="sldNum" sz="quarter" idx="12"/>
          </p:nvPr>
        </p:nvSpPr>
        <p:spPr/>
        <p:txBody>
          <a:bodyPr/>
          <a:lstStyle/>
          <a:p>
            <a:fld id="{865032EA-170E-4140-8982-C13FC5FD2FD8}" type="slidenum">
              <a:rPr lang="es-MX" smtClean="0"/>
              <a:t>‹Nº›</a:t>
            </a:fld>
            <a:endParaRPr lang="es-MX"/>
          </a:p>
        </p:txBody>
      </p:sp>
    </p:spTree>
    <p:extLst>
      <p:ext uri="{BB962C8B-B14F-4D97-AF65-F5344CB8AC3E}">
        <p14:creationId xmlns:p14="http://schemas.microsoft.com/office/powerpoint/2010/main" val="3684558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23FB3E6-66DF-0E77-308B-C1678714DE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9B234E4D-CC9D-E30F-C2F1-49CC0114129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6BC9B8A4-4A67-F102-F602-CF54AFFFCA7E}"/>
              </a:ext>
            </a:extLst>
          </p:cNvPr>
          <p:cNvSpPr>
            <a:spLocks noGrp="1"/>
          </p:cNvSpPr>
          <p:nvPr>
            <p:ph type="dt" sz="half" idx="10"/>
          </p:nvPr>
        </p:nvSpPr>
        <p:spPr/>
        <p:txBody>
          <a:bodyPr/>
          <a:lstStyle/>
          <a:p>
            <a:fld id="{1CC2A561-E34A-4F3B-BBAE-4C65740209BF}" type="datetimeFigureOut">
              <a:rPr lang="es-MX" smtClean="0"/>
              <a:t>21/05/2025</a:t>
            </a:fld>
            <a:endParaRPr lang="es-MX"/>
          </a:p>
        </p:txBody>
      </p:sp>
      <p:sp>
        <p:nvSpPr>
          <p:cNvPr id="5" name="Marcador de pie de página 4">
            <a:extLst>
              <a:ext uri="{FF2B5EF4-FFF2-40B4-BE49-F238E27FC236}">
                <a16:creationId xmlns:a16="http://schemas.microsoft.com/office/drawing/2014/main" id="{7F4B5D62-FC10-3DD0-3812-C40A753CF7C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66A36D6-E636-4C79-BFA6-9AC38A8E227A}"/>
              </a:ext>
            </a:extLst>
          </p:cNvPr>
          <p:cNvSpPr>
            <a:spLocks noGrp="1"/>
          </p:cNvSpPr>
          <p:nvPr>
            <p:ph type="sldNum" sz="quarter" idx="12"/>
          </p:nvPr>
        </p:nvSpPr>
        <p:spPr/>
        <p:txBody>
          <a:bodyPr/>
          <a:lstStyle/>
          <a:p>
            <a:fld id="{865032EA-170E-4140-8982-C13FC5FD2FD8}" type="slidenum">
              <a:rPr lang="es-MX" smtClean="0"/>
              <a:t>‹Nº›</a:t>
            </a:fld>
            <a:endParaRPr lang="es-MX"/>
          </a:p>
        </p:txBody>
      </p:sp>
    </p:spTree>
    <p:extLst>
      <p:ext uri="{BB962C8B-B14F-4D97-AF65-F5344CB8AC3E}">
        <p14:creationId xmlns:p14="http://schemas.microsoft.com/office/powerpoint/2010/main" val="2567050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125F7A-096E-8588-A3CC-F51D4C1FBE8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B55948E-BD6B-6D40-4D46-5DB56A319D4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2AB8A82-1E24-38E3-C48A-D2145B8B5838}"/>
              </a:ext>
            </a:extLst>
          </p:cNvPr>
          <p:cNvSpPr>
            <a:spLocks noGrp="1"/>
          </p:cNvSpPr>
          <p:nvPr>
            <p:ph type="dt" sz="half" idx="10"/>
          </p:nvPr>
        </p:nvSpPr>
        <p:spPr/>
        <p:txBody>
          <a:bodyPr/>
          <a:lstStyle/>
          <a:p>
            <a:fld id="{1CC2A561-E34A-4F3B-BBAE-4C65740209BF}" type="datetimeFigureOut">
              <a:rPr lang="es-MX" smtClean="0"/>
              <a:t>21/05/2025</a:t>
            </a:fld>
            <a:endParaRPr lang="es-MX"/>
          </a:p>
        </p:txBody>
      </p:sp>
      <p:sp>
        <p:nvSpPr>
          <p:cNvPr id="5" name="Marcador de pie de página 4">
            <a:extLst>
              <a:ext uri="{FF2B5EF4-FFF2-40B4-BE49-F238E27FC236}">
                <a16:creationId xmlns:a16="http://schemas.microsoft.com/office/drawing/2014/main" id="{4951BA1F-6F90-EC69-2CDC-D446F45B226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E3F3347-4500-3ABB-9726-C484595D48CE}"/>
              </a:ext>
            </a:extLst>
          </p:cNvPr>
          <p:cNvSpPr>
            <a:spLocks noGrp="1"/>
          </p:cNvSpPr>
          <p:nvPr>
            <p:ph type="sldNum" sz="quarter" idx="12"/>
          </p:nvPr>
        </p:nvSpPr>
        <p:spPr/>
        <p:txBody>
          <a:bodyPr/>
          <a:lstStyle/>
          <a:p>
            <a:fld id="{865032EA-170E-4140-8982-C13FC5FD2FD8}" type="slidenum">
              <a:rPr lang="es-MX" smtClean="0"/>
              <a:t>‹Nº›</a:t>
            </a:fld>
            <a:endParaRPr lang="es-MX"/>
          </a:p>
        </p:txBody>
      </p:sp>
    </p:spTree>
    <p:extLst>
      <p:ext uri="{BB962C8B-B14F-4D97-AF65-F5344CB8AC3E}">
        <p14:creationId xmlns:p14="http://schemas.microsoft.com/office/powerpoint/2010/main" val="2873308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696A3C-2CE0-6F81-FEA4-38E7A5ADDA6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862D732-3BAB-6417-2DC3-26E1B23366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157E6DB-5972-09C1-2C94-1129DC32CC17}"/>
              </a:ext>
            </a:extLst>
          </p:cNvPr>
          <p:cNvSpPr>
            <a:spLocks noGrp="1"/>
          </p:cNvSpPr>
          <p:nvPr>
            <p:ph type="dt" sz="half" idx="10"/>
          </p:nvPr>
        </p:nvSpPr>
        <p:spPr/>
        <p:txBody>
          <a:bodyPr/>
          <a:lstStyle/>
          <a:p>
            <a:fld id="{1CC2A561-E34A-4F3B-BBAE-4C65740209BF}" type="datetimeFigureOut">
              <a:rPr lang="es-MX" smtClean="0"/>
              <a:t>21/05/2025</a:t>
            </a:fld>
            <a:endParaRPr lang="es-MX"/>
          </a:p>
        </p:txBody>
      </p:sp>
      <p:sp>
        <p:nvSpPr>
          <p:cNvPr id="5" name="Marcador de pie de página 4">
            <a:extLst>
              <a:ext uri="{FF2B5EF4-FFF2-40B4-BE49-F238E27FC236}">
                <a16:creationId xmlns:a16="http://schemas.microsoft.com/office/drawing/2014/main" id="{14FFDF2F-7E97-E54D-0611-C15C6E9AE66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3830755-C3EB-505A-C9FB-EFC228E0F8F4}"/>
              </a:ext>
            </a:extLst>
          </p:cNvPr>
          <p:cNvSpPr>
            <a:spLocks noGrp="1"/>
          </p:cNvSpPr>
          <p:nvPr>
            <p:ph type="sldNum" sz="quarter" idx="12"/>
          </p:nvPr>
        </p:nvSpPr>
        <p:spPr/>
        <p:txBody>
          <a:bodyPr/>
          <a:lstStyle/>
          <a:p>
            <a:fld id="{865032EA-170E-4140-8982-C13FC5FD2FD8}" type="slidenum">
              <a:rPr lang="es-MX" smtClean="0"/>
              <a:t>‹Nº›</a:t>
            </a:fld>
            <a:endParaRPr lang="es-MX"/>
          </a:p>
        </p:txBody>
      </p:sp>
    </p:spTree>
    <p:extLst>
      <p:ext uri="{BB962C8B-B14F-4D97-AF65-F5344CB8AC3E}">
        <p14:creationId xmlns:p14="http://schemas.microsoft.com/office/powerpoint/2010/main" val="1632374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53206F-EC38-7C31-7BA1-5E51FEF1591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E689C049-F10B-8D74-FDA6-54039A35F3F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A78AFA0A-40F1-65E7-8E0E-97E7353A7CC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7CB99261-8CB2-50DC-4121-AF6598979A1B}"/>
              </a:ext>
            </a:extLst>
          </p:cNvPr>
          <p:cNvSpPr>
            <a:spLocks noGrp="1"/>
          </p:cNvSpPr>
          <p:nvPr>
            <p:ph type="dt" sz="half" idx="10"/>
          </p:nvPr>
        </p:nvSpPr>
        <p:spPr/>
        <p:txBody>
          <a:bodyPr/>
          <a:lstStyle/>
          <a:p>
            <a:fld id="{1CC2A561-E34A-4F3B-BBAE-4C65740209BF}" type="datetimeFigureOut">
              <a:rPr lang="es-MX" smtClean="0"/>
              <a:t>21/05/2025</a:t>
            </a:fld>
            <a:endParaRPr lang="es-MX"/>
          </a:p>
        </p:txBody>
      </p:sp>
      <p:sp>
        <p:nvSpPr>
          <p:cNvPr id="6" name="Marcador de pie de página 5">
            <a:extLst>
              <a:ext uri="{FF2B5EF4-FFF2-40B4-BE49-F238E27FC236}">
                <a16:creationId xmlns:a16="http://schemas.microsoft.com/office/drawing/2014/main" id="{2D3EE83C-9F66-75E4-C209-6D7311F12DD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FE6E5D9-0E1D-DDA5-2D7F-59A62E827AA9}"/>
              </a:ext>
            </a:extLst>
          </p:cNvPr>
          <p:cNvSpPr>
            <a:spLocks noGrp="1"/>
          </p:cNvSpPr>
          <p:nvPr>
            <p:ph type="sldNum" sz="quarter" idx="12"/>
          </p:nvPr>
        </p:nvSpPr>
        <p:spPr/>
        <p:txBody>
          <a:bodyPr/>
          <a:lstStyle/>
          <a:p>
            <a:fld id="{865032EA-170E-4140-8982-C13FC5FD2FD8}" type="slidenum">
              <a:rPr lang="es-MX" smtClean="0"/>
              <a:t>‹Nº›</a:t>
            </a:fld>
            <a:endParaRPr lang="es-MX"/>
          </a:p>
        </p:txBody>
      </p:sp>
    </p:spTree>
    <p:extLst>
      <p:ext uri="{BB962C8B-B14F-4D97-AF65-F5344CB8AC3E}">
        <p14:creationId xmlns:p14="http://schemas.microsoft.com/office/powerpoint/2010/main" val="309647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E1166-6476-487D-F5A6-E22FE2A5456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3A0A58B-7BB4-B682-A8D3-8C4A72856E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FF6F7A9-D69A-9F19-03A1-12FB86D4D3C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5C21CF00-253C-6DE4-E450-51E934B7A7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99B4B08-5416-AA1E-0CAC-414DC22B78D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67BF17B9-47A2-6C7B-3475-4EAD30B72FC8}"/>
              </a:ext>
            </a:extLst>
          </p:cNvPr>
          <p:cNvSpPr>
            <a:spLocks noGrp="1"/>
          </p:cNvSpPr>
          <p:nvPr>
            <p:ph type="dt" sz="half" idx="10"/>
          </p:nvPr>
        </p:nvSpPr>
        <p:spPr/>
        <p:txBody>
          <a:bodyPr/>
          <a:lstStyle/>
          <a:p>
            <a:fld id="{1CC2A561-E34A-4F3B-BBAE-4C65740209BF}" type="datetimeFigureOut">
              <a:rPr lang="es-MX" smtClean="0"/>
              <a:t>21/05/2025</a:t>
            </a:fld>
            <a:endParaRPr lang="es-MX"/>
          </a:p>
        </p:txBody>
      </p:sp>
      <p:sp>
        <p:nvSpPr>
          <p:cNvPr id="8" name="Marcador de pie de página 7">
            <a:extLst>
              <a:ext uri="{FF2B5EF4-FFF2-40B4-BE49-F238E27FC236}">
                <a16:creationId xmlns:a16="http://schemas.microsoft.com/office/drawing/2014/main" id="{EBF05E22-514E-C91C-6F72-1F51539775F8}"/>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A6E01E73-9877-08D0-CC22-F56818F3037F}"/>
              </a:ext>
            </a:extLst>
          </p:cNvPr>
          <p:cNvSpPr>
            <a:spLocks noGrp="1"/>
          </p:cNvSpPr>
          <p:nvPr>
            <p:ph type="sldNum" sz="quarter" idx="12"/>
          </p:nvPr>
        </p:nvSpPr>
        <p:spPr/>
        <p:txBody>
          <a:bodyPr/>
          <a:lstStyle/>
          <a:p>
            <a:fld id="{865032EA-170E-4140-8982-C13FC5FD2FD8}" type="slidenum">
              <a:rPr lang="es-MX" smtClean="0"/>
              <a:t>‹Nº›</a:t>
            </a:fld>
            <a:endParaRPr lang="es-MX"/>
          </a:p>
        </p:txBody>
      </p:sp>
    </p:spTree>
    <p:extLst>
      <p:ext uri="{BB962C8B-B14F-4D97-AF65-F5344CB8AC3E}">
        <p14:creationId xmlns:p14="http://schemas.microsoft.com/office/powerpoint/2010/main" val="3842244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E709F2-A1E7-638F-00D4-E0F043A2E9C2}"/>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50B3D7F8-7EE3-353A-DABF-029A79909D57}"/>
              </a:ext>
            </a:extLst>
          </p:cNvPr>
          <p:cNvSpPr>
            <a:spLocks noGrp="1"/>
          </p:cNvSpPr>
          <p:nvPr>
            <p:ph type="dt" sz="half" idx="10"/>
          </p:nvPr>
        </p:nvSpPr>
        <p:spPr/>
        <p:txBody>
          <a:bodyPr/>
          <a:lstStyle/>
          <a:p>
            <a:fld id="{1CC2A561-E34A-4F3B-BBAE-4C65740209BF}" type="datetimeFigureOut">
              <a:rPr lang="es-MX" smtClean="0"/>
              <a:t>21/05/2025</a:t>
            </a:fld>
            <a:endParaRPr lang="es-MX"/>
          </a:p>
        </p:txBody>
      </p:sp>
      <p:sp>
        <p:nvSpPr>
          <p:cNvPr id="4" name="Marcador de pie de página 3">
            <a:extLst>
              <a:ext uri="{FF2B5EF4-FFF2-40B4-BE49-F238E27FC236}">
                <a16:creationId xmlns:a16="http://schemas.microsoft.com/office/drawing/2014/main" id="{95FD9C24-BC46-4275-9AA4-AAC2976E46D4}"/>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477FCD88-35DE-9E32-E7F0-0163E40DC87C}"/>
              </a:ext>
            </a:extLst>
          </p:cNvPr>
          <p:cNvSpPr>
            <a:spLocks noGrp="1"/>
          </p:cNvSpPr>
          <p:nvPr>
            <p:ph type="sldNum" sz="quarter" idx="12"/>
          </p:nvPr>
        </p:nvSpPr>
        <p:spPr/>
        <p:txBody>
          <a:bodyPr/>
          <a:lstStyle/>
          <a:p>
            <a:fld id="{865032EA-170E-4140-8982-C13FC5FD2FD8}" type="slidenum">
              <a:rPr lang="es-MX" smtClean="0"/>
              <a:t>‹Nº›</a:t>
            </a:fld>
            <a:endParaRPr lang="es-MX"/>
          </a:p>
        </p:txBody>
      </p:sp>
    </p:spTree>
    <p:extLst>
      <p:ext uri="{BB962C8B-B14F-4D97-AF65-F5344CB8AC3E}">
        <p14:creationId xmlns:p14="http://schemas.microsoft.com/office/powerpoint/2010/main" val="241379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D706860-ACB5-1DFA-2BF8-EBDC5923A531}"/>
              </a:ext>
            </a:extLst>
          </p:cNvPr>
          <p:cNvSpPr>
            <a:spLocks noGrp="1"/>
          </p:cNvSpPr>
          <p:nvPr>
            <p:ph type="dt" sz="half" idx="10"/>
          </p:nvPr>
        </p:nvSpPr>
        <p:spPr/>
        <p:txBody>
          <a:bodyPr/>
          <a:lstStyle/>
          <a:p>
            <a:fld id="{1CC2A561-E34A-4F3B-BBAE-4C65740209BF}" type="datetimeFigureOut">
              <a:rPr lang="es-MX" smtClean="0"/>
              <a:t>21/05/2025</a:t>
            </a:fld>
            <a:endParaRPr lang="es-MX"/>
          </a:p>
        </p:txBody>
      </p:sp>
      <p:sp>
        <p:nvSpPr>
          <p:cNvPr id="3" name="Marcador de pie de página 2">
            <a:extLst>
              <a:ext uri="{FF2B5EF4-FFF2-40B4-BE49-F238E27FC236}">
                <a16:creationId xmlns:a16="http://schemas.microsoft.com/office/drawing/2014/main" id="{60145454-BF73-43F8-F2F0-ED6BF3F06F26}"/>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C541D6D9-EB5C-FAA2-BD59-E73327A2BBA6}"/>
              </a:ext>
            </a:extLst>
          </p:cNvPr>
          <p:cNvSpPr>
            <a:spLocks noGrp="1"/>
          </p:cNvSpPr>
          <p:nvPr>
            <p:ph type="sldNum" sz="quarter" idx="12"/>
          </p:nvPr>
        </p:nvSpPr>
        <p:spPr/>
        <p:txBody>
          <a:bodyPr/>
          <a:lstStyle/>
          <a:p>
            <a:fld id="{865032EA-170E-4140-8982-C13FC5FD2FD8}" type="slidenum">
              <a:rPr lang="es-MX" smtClean="0"/>
              <a:t>‹Nº›</a:t>
            </a:fld>
            <a:endParaRPr lang="es-MX"/>
          </a:p>
        </p:txBody>
      </p:sp>
    </p:spTree>
    <p:extLst>
      <p:ext uri="{BB962C8B-B14F-4D97-AF65-F5344CB8AC3E}">
        <p14:creationId xmlns:p14="http://schemas.microsoft.com/office/powerpoint/2010/main" val="713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9F3BEF-0625-68B7-0115-CEE31F5324A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4D0A933-1B31-B623-4DB5-DD35D07AD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5D0DE81D-C905-EE8C-7F55-394EE5617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60B4DC9-F0ED-5125-5205-095A343BE886}"/>
              </a:ext>
            </a:extLst>
          </p:cNvPr>
          <p:cNvSpPr>
            <a:spLocks noGrp="1"/>
          </p:cNvSpPr>
          <p:nvPr>
            <p:ph type="dt" sz="half" idx="10"/>
          </p:nvPr>
        </p:nvSpPr>
        <p:spPr/>
        <p:txBody>
          <a:bodyPr/>
          <a:lstStyle/>
          <a:p>
            <a:fld id="{1CC2A561-E34A-4F3B-BBAE-4C65740209BF}" type="datetimeFigureOut">
              <a:rPr lang="es-MX" smtClean="0"/>
              <a:t>21/05/2025</a:t>
            </a:fld>
            <a:endParaRPr lang="es-MX"/>
          </a:p>
        </p:txBody>
      </p:sp>
      <p:sp>
        <p:nvSpPr>
          <p:cNvPr id="6" name="Marcador de pie de página 5">
            <a:extLst>
              <a:ext uri="{FF2B5EF4-FFF2-40B4-BE49-F238E27FC236}">
                <a16:creationId xmlns:a16="http://schemas.microsoft.com/office/drawing/2014/main" id="{0D03547C-FC4B-CB93-AF30-D571FDE7ACA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9B4F7AB-C996-4446-4AC4-EDCDC4E317D4}"/>
              </a:ext>
            </a:extLst>
          </p:cNvPr>
          <p:cNvSpPr>
            <a:spLocks noGrp="1"/>
          </p:cNvSpPr>
          <p:nvPr>
            <p:ph type="sldNum" sz="quarter" idx="12"/>
          </p:nvPr>
        </p:nvSpPr>
        <p:spPr/>
        <p:txBody>
          <a:bodyPr/>
          <a:lstStyle/>
          <a:p>
            <a:fld id="{865032EA-170E-4140-8982-C13FC5FD2FD8}" type="slidenum">
              <a:rPr lang="es-MX" smtClean="0"/>
              <a:t>‹Nº›</a:t>
            </a:fld>
            <a:endParaRPr lang="es-MX"/>
          </a:p>
        </p:txBody>
      </p:sp>
    </p:spTree>
    <p:extLst>
      <p:ext uri="{BB962C8B-B14F-4D97-AF65-F5344CB8AC3E}">
        <p14:creationId xmlns:p14="http://schemas.microsoft.com/office/powerpoint/2010/main" val="270384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47AFDF-7BC7-AE42-19FB-7A06C48F660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ADDE757F-7643-7C04-F236-537E40979C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E4F1DA50-BFD1-F3F9-2094-EC09866118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5C9877-8A31-A68C-D68C-15813DC4A82A}"/>
              </a:ext>
            </a:extLst>
          </p:cNvPr>
          <p:cNvSpPr>
            <a:spLocks noGrp="1"/>
          </p:cNvSpPr>
          <p:nvPr>
            <p:ph type="dt" sz="half" idx="10"/>
          </p:nvPr>
        </p:nvSpPr>
        <p:spPr/>
        <p:txBody>
          <a:bodyPr/>
          <a:lstStyle/>
          <a:p>
            <a:fld id="{1CC2A561-E34A-4F3B-BBAE-4C65740209BF}" type="datetimeFigureOut">
              <a:rPr lang="es-MX" smtClean="0"/>
              <a:t>21/05/2025</a:t>
            </a:fld>
            <a:endParaRPr lang="es-MX"/>
          </a:p>
        </p:txBody>
      </p:sp>
      <p:sp>
        <p:nvSpPr>
          <p:cNvPr id="6" name="Marcador de pie de página 5">
            <a:extLst>
              <a:ext uri="{FF2B5EF4-FFF2-40B4-BE49-F238E27FC236}">
                <a16:creationId xmlns:a16="http://schemas.microsoft.com/office/drawing/2014/main" id="{6726837A-4D07-F23F-9266-D6B3DC298AE0}"/>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E9CD13C-C828-41A3-DDF6-75DF5F7B3E35}"/>
              </a:ext>
            </a:extLst>
          </p:cNvPr>
          <p:cNvSpPr>
            <a:spLocks noGrp="1"/>
          </p:cNvSpPr>
          <p:nvPr>
            <p:ph type="sldNum" sz="quarter" idx="12"/>
          </p:nvPr>
        </p:nvSpPr>
        <p:spPr/>
        <p:txBody>
          <a:bodyPr/>
          <a:lstStyle/>
          <a:p>
            <a:fld id="{865032EA-170E-4140-8982-C13FC5FD2FD8}" type="slidenum">
              <a:rPr lang="es-MX" smtClean="0"/>
              <a:t>‹Nº›</a:t>
            </a:fld>
            <a:endParaRPr lang="es-MX"/>
          </a:p>
        </p:txBody>
      </p:sp>
    </p:spTree>
    <p:extLst>
      <p:ext uri="{BB962C8B-B14F-4D97-AF65-F5344CB8AC3E}">
        <p14:creationId xmlns:p14="http://schemas.microsoft.com/office/powerpoint/2010/main" val="293193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63CAD3-3ABE-D034-A1CC-FD8D6C74D9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F3DDC4F5-ACE3-6466-557D-8782666936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02F66E6-8333-9322-2425-0B7CB853F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C2A561-E34A-4F3B-BBAE-4C65740209BF}" type="datetimeFigureOut">
              <a:rPr lang="es-MX" smtClean="0"/>
              <a:t>21/05/2025</a:t>
            </a:fld>
            <a:endParaRPr lang="es-MX"/>
          </a:p>
        </p:txBody>
      </p:sp>
      <p:sp>
        <p:nvSpPr>
          <p:cNvPr id="5" name="Marcador de pie de página 4">
            <a:extLst>
              <a:ext uri="{FF2B5EF4-FFF2-40B4-BE49-F238E27FC236}">
                <a16:creationId xmlns:a16="http://schemas.microsoft.com/office/drawing/2014/main" id="{DF63DD44-0ABE-2935-8002-08ABC4DA22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62FC991A-E679-F718-C4CD-CEB083FC5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5032EA-170E-4140-8982-C13FC5FD2FD8}" type="slidenum">
              <a:rPr lang="es-MX" smtClean="0"/>
              <a:t>‹Nº›</a:t>
            </a:fld>
            <a:endParaRPr lang="es-MX"/>
          </a:p>
        </p:txBody>
      </p:sp>
    </p:spTree>
    <p:extLst>
      <p:ext uri="{BB962C8B-B14F-4D97-AF65-F5344CB8AC3E}">
        <p14:creationId xmlns:p14="http://schemas.microsoft.com/office/powerpoint/2010/main" val="1471351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3" Type="http://schemas.microsoft.com/office/2007/relationships/hdphoto" Target="../media/hdphoto1.wdp"/><Relationship Id="rId7" Type="http://schemas.openxmlformats.org/officeDocument/2006/relationships/diagramData" Target="../diagrams/data3.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11" Type="http://schemas.microsoft.com/office/2007/relationships/diagramDrawing" Target="../diagrams/drawing3.xml"/><Relationship Id="rId5" Type="http://schemas.openxmlformats.org/officeDocument/2006/relationships/image" Target="../media/image4.png"/><Relationship Id="rId10" Type="http://schemas.openxmlformats.org/officeDocument/2006/relationships/diagramColors" Target="../diagrams/colors3.xml"/><Relationship Id="rId4" Type="http://schemas.openxmlformats.org/officeDocument/2006/relationships/image" Target="../media/image2.png"/><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hdphoto" Target="../media/hdphoto1.wdp"/><Relationship Id="rId7"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2.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54.emf"/><Relationship Id="rId4" Type="http://schemas.openxmlformats.org/officeDocument/2006/relationships/image" Target="../media/image2.png"/><Relationship Id="rId9" Type="http://schemas.openxmlformats.org/officeDocument/2006/relationships/image" Target="../media/image53.emf"/></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7.sv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56.emf"/><Relationship Id="rId4" Type="http://schemas.openxmlformats.org/officeDocument/2006/relationships/image" Target="../media/image2.png"/><Relationship Id="rId9" Type="http://schemas.openxmlformats.org/officeDocument/2006/relationships/image" Target="../media/image55.emf"/></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58.emf"/><Relationship Id="rId4" Type="http://schemas.openxmlformats.org/officeDocument/2006/relationships/image" Target="../media/image2.png"/><Relationship Id="rId9" Type="http://schemas.openxmlformats.org/officeDocument/2006/relationships/image" Target="../media/image57.emf"/></Relationships>
</file>

<file path=ppt/slides/_rels/slide19.xml.rels><?xml version="1.0" encoding="UTF-8" standalone="yes"?>
<Relationships xmlns="http://schemas.openxmlformats.org/package/2006/relationships"><Relationship Id="rId8" Type="http://schemas.openxmlformats.org/officeDocument/2006/relationships/image" Target="../media/image17.sv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microsoft.com/office/2007/relationships/hdphoto" Target="../media/hdphoto1.wdp"/><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7.svg"/><Relationship Id="rId3" Type="http://schemas.microsoft.com/office/2007/relationships/hdphoto" Target="../media/hdphoto1.wdp"/><Relationship Id="rId7" Type="http://schemas.openxmlformats.org/officeDocument/2006/relationships/diagramData" Target="../diagrams/data1.xml"/><Relationship Id="rId12"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openxmlformats.org/officeDocument/2006/relationships/image" Target="../media/image2.png"/><Relationship Id="rId9"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21.svg"/><Relationship Id="rId18" Type="http://schemas.openxmlformats.org/officeDocument/2006/relationships/image" Target="../media/image26.png"/><Relationship Id="rId3" Type="http://schemas.microsoft.com/office/2007/relationships/hdphoto" Target="../media/hdphoto1.wdp"/><Relationship Id="rId21" Type="http://schemas.openxmlformats.org/officeDocument/2006/relationships/image" Target="../media/image29.svg"/><Relationship Id="rId7" Type="http://schemas.openxmlformats.org/officeDocument/2006/relationships/diagramData" Target="../diagrams/data2.xml"/><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3.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microsoft.com/office/2007/relationships/diagramDrawing" Target="../diagrams/drawing2.xml"/><Relationship Id="rId5" Type="http://schemas.openxmlformats.org/officeDocument/2006/relationships/image" Target="../media/image4.png"/><Relationship Id="rId15" Type="http://schemas.openxmlformats.org/officeDocument/2006/relationships/image" Target="../media/image23.svg"/><Relationship Id="rId23" Type="http://schemas.openxmlformats.org/officeDocument/2006/relationships/image" Target="../media/image31.svg"/><Relationship Id="rId10" Type="http://schemas.openxmlformats.org/officeDocument/2006/relationships/diagramColors" Target="../diagrams/colors2.xml"/><Relationship Id="rId19" Type="http://schemas.openxmlformats.org/officeDocument/2006/relationships/image" Target="../media/image27.svg"/><Relationship Id="rId4" Type="http://schemas.openxmlformats.org/officeDocument/2006/relationships/image" Target="../media/image2.png"/><Relationship Id="rId9" Type="http://schemas.openxmlformats.org/officeDocument/2006/relationships/diagramQuickStyle" Target="../diagrams/quickStyle2.xml"/><Relationship Id="rId14" Type="http://schemas.openxmlformats.org/officeDocument/2006/relationships/image" Target="../media/image22.png"/><Relationship Id="rId22"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7.png"/><Relationship Id="rId3" Type="http://schemas.microsoft.com/office/2007/relationships/hdphoto" Target="../media/hdphoto2.wdp"/><Relationship Id="rId7" Type="http://schemas.openxmlformats.org/officeDocument/2006/relationships/image" Target="../media/image4.png"/><Relationship Id="rId12" Type="http://schemas.openxmlformats.org/officeDocument/2006/relationships/image" Target="../media/image36.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5.png"/><Relationship Id="rId5" Type="http://schemas.microsoft.com/office/2007/relationships/hdphoto" Target="../media/hdphoto1.wdp"/><Relationship Id="rId10" Type="http://schemas.openxmlformats.org/officeDocument/2006/relationships/image" Target="../media/image34.svg"/><Relationship Id="rId4" Type="http://schemas.openxmlformats.org/officeDocument/2006/relationships/image" Target="../media/image3.png"/><Relationship Id="rId9" Type="http://schemas.openxmlformats.org/officeDocument/2006/relationships/image" Target="../media/image33.png"/><Relationship Id="rId1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DC5FFF-B273-4D05-C2E1-AB7E26E72D97}"/>
            </a:ext>
          </a:extLst>
        </p:cNvPr>
        <p:cNvGrpSpPr/>
        <p:nvPr/>
      </p:nvGrpSpPr>
      <p:grpSpPr>
        <a:xfrm>
          <a:off x="0" y="0"/>
          <a:ext cx="0" cy="0"/>
          <a:chOff x="0" y="0"/>
          <a:chExt cx="0" cy="0"/>
        </a:xfrm>
      </p:grpSpPr>
      <p:sp useBgFill="1">
        <p:nvSpPr>
          <p:cNvPr id="87" name="Rectangle 7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5ACD4A04-2987-114A-6044-B459300C8085}"/>
              </a:ext>
            </a:extLst>
          </p:cNvPr>
          <p:cNvSpPr txBox="1"/>
          <p:nvPr/>
        </p:nvSpPr>
        <p:spPr>
          <a:xfrm>
            <a:off x="546837" y="2562606"/>
            <a:ext cx="5135541" cy="2086404"/>
          </a:xfrm>
          <a:prstGeom prst="rect">
            <a:avLst/>
          </a:prstGeom>
        </p:spPr>
        <p:txBody>
          <a:bodyPr vert="horz" lIns="91440" tIns="45720" rIns="91440" bIns="45720" rtlCol="0" anchor="b">
            <a:normAutofit fontScale="62500" lnSpcReduction="20000"/>
          </a:bodyPr>
          <a:lstStyle/>
          <a:p>
            <a:pPr>
              <a:lnSpc>
                <a:spcPct val="90000"/>
              </a:lnSpc>
              <a:spcBef>
                <a:spcPct val="0"/>
              </a:spcBef>
              <a:spcAft>
                <a:spcPts val="600"/>
              </a:spcAft>
            </a:pPr>
            <a:r>
              <a:rPr lang="en-US" sz="5400" b="1" dirty="0">
                <a:solidFill>
                  <a:schemeClr val="accent1">
                    <a:lumMod val="75000"/>
                  </a:schemeClr>
                </a:solidFill>
                <a:latin typeface="+mj-lt"/>
                <a:ea typeface="+mj-ea"/>
                <a:cs typeface="+mj-cs"/>
              </a:rPr>
              <a:t>AGENDA DE AGUA POTABLE 2025  Y ARMONIZACION DE ESTRUCTURA LEYES DE INGRESOS MUNICIPALES</a:t>
            </a:r>
          </a:p>
        </p:txBody>
      </p:sp>
      <p:sp>
        <p:nvSpPr>
          <p:cNvPr id="2" name="CuadroTexto 1">
            <a:extLst>
              <a:ext uri="{FF2B5EF4-FFF2-40B4-BE49-F238E27FC236}">
                <a16:creationId xmlns:a16="http://schemas.microsoft.com/office/drawing/2014/main" id="{1CC0425B-65C1-25D9-57FD-2255EAE8FCEF}"/>
              </a:ext>
            </a:extLst>
          </p:cNvPr>
          <p:cNvSpPr txBox="1"/>
          <p:nvPr/>
        </p:nvSpPr>
        <p:spPr>
          <a:xfrm>
            <a:off x="543789" y="4637913"/>
            <a:ext cx="4620584" cy="775494"/>
          </a:xfrm>
          <a:prstGeom prst="rect">
            <a:avLst/>
          </a:prstGeom>
        </p:spPr>
        <p:txBody>
          <a:bodyPr vert="horz" lIns="91440" tIns="45720" rIns="91440" bIns="45720" rtlCol="0">
            <a:normAutofit/>
          </a:bodyPr>
          <a:lstStyle/>
          <a:p>
            <a:pPr>
              <a:lnSpc>
                <a:spcPct val="90000"/>
              </a:lnSpc>
              <a:spcBef>
                <a:spcPts val="1000"/>
              </a:spcBef>
            </a:pPr>
            <a:r>
              <a:rPr lang="en-US" sz="1400" b="1" dirty="0"/>
              <a:t>UNIDAD DE ESTUDIOS DE LAS FINANZAS PÚBLICAS</a:t>
            </a:r>
          </a:p>
        </p:txBody>
      </p:sp>
      <p:pic>
        <p:nvPicPr>
          <p:cNvPr id="9" name="Imagen 8">
            <a:extLst>
              <a:ext uri="{FF2B5EF4-FFF2-40B4-BE49-F238E27FC236}">
                <a16:creationId xmlns:a16="http://schemas.microsoft.com/office/drawing/2014/main" id="{53468F26-F0AB-7724-FDAE-51B0728AE981}"/>
              </a:ext>
            </a:extLst>
          </p:cNvPr>
          <p:cNvPicPr>
            <a:picLocks noChangeAspect="1"/>
          </p:cNvPicPr>
          <p:nvPr/>
        </p:nvPicPr>
        <p:blipFill>
          <a:blip r:embed="rId2">
            <a:extLst>
              <a:ext uri="{28A0092B-C50C-407E-A947-70E740481C1C}">
                <a14:useLocalDpi xmlns:a14="http://schemas.microsoft.com/office/drawing/2010/main" val="0"/>
              </a:ext>
            </a:extLst>
          </a:blip>
          <a:srcRect l="15223" r="26739"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Imagen 6" descr="Logotipo, nombre de la empresa&#10;&#10;Descripción generada automáticamente">
            <a:extLst>
              <a:ext uri="{FF2B5EF4-FFF2-40B4-BE49-F238E27FC236}">
                <a16:creationId xmlns:a16="http://schemas.microsoft.com/office/drawing/2014/main" id="{0B35B586-B089-103B-8998-FD5542B43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603" y="194042"/>
            <a:ext cx="1090465" cy="1177557"/>
          </a:xfrm>
          <a:prstGeom prst="rect">
            <a:avLst/>
          </a:prstGeom>
        </p:spPr>
      </p:pic>
      <p:sp>
        <p:nvSpPr>
          <p:cNvPr id="3" name="Rectángulo 2">
            <a:extLst>
              <a:ext uri="{FF2B5EF4-FFF2-40B4-BE49-F238E27FC236}">
                <a16:creationId xmlns:a16="http://schemas.microsoft.com/office/drawing/2014/main" id="{FE465068-A348-D5A3-CFF5-1392FC5B9790}"/>
              </a:ext>
            </a:extLst>
          </p:cNvPr>
          <p:cNvSpPr/>
          <p:nvPr/>
        </p:nvSpPr>
        <p:spPr>
          <a:xfrm>
            <a:off x="621792" y="4553711"/>
            <a:ext cx="5474208" cy="45719"/>
          </a:xfrm>
          <a:prstGeom prst="rect">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61980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E2118-7C6D-A5FC-0F24-46D649C965CB}"/>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F6EC813E-4155-55EF-DAC1-68F736961A38}"/>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sp>
        <p:nvSpPr>
          <p:cNvPr id="4" name="TextBox 5">
            <a:extLst>
              <a:ext uri="{FF2B5EF4-FFF2-40B4-BE49-F238E27FC236}">
                <a16:creationId xmlns:a16="http://schemas.microsoft.com/office/drawing/2014/main" id="{739588EE-79CF-15DA-2817-D6DE1BBBD907}"/>
              </a:ext>
            </a:extLst>
          </p:cNvPr>
          <p:cNvSpPr txBox="1"/>
          <p:nvPr/>
        </p:nvSpPr>
        <p:spPr>
          <a:xfrm>
            <a:off x="3102219" y="447092"/>
            <a:ext cx="7806573" cy="492443"/>
          </a:xfrm>
          <a:prstGeom prst="rect">
            <a:avLst/>
          </a:prstGeom>
        </p:spPr>
        <p:txBody>
          <a:bodyPr wrap="square" lIns="0" tIns="0" rIns="0" bIns="0" rtlCol="0" anchor="t">
            <a:spAutoFit/>
          </a:bodyPr>
          <a:lstStyle/>
          <a:p>
            <a:pPr algn="ct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GENDA</a:t>
            </a:r>
            <a:r>
              <a:rPr lang="es-MX" sz="2400" b="1" dirty="0">
                <a:solidFill>
                  <a:schemeClr val="tx2"/>
                </a:solidFill>
                <a:effectLst>
                  <a:outerShdw blurRad="38100" dist="38100" dir="2700000" algn="tl">
                    <a:srgbClr val="000000">
                      <a:alpha val="43137"/>
                    </a:srgbClr>
                  </a:outerShdw>
                </a:effectLst>
                <a:latin typeface="Gotham Book" panose="02000604040000020004" pitchFamily="50" charset="0"/>
              </a:rPr>
              <a:t> </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DE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GUA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P</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OTABLE 2025</a:t>
            </a: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pic>
        <p:nvPicPr>
          <p:cNvPr id="7" name="Imagen 6" descr="Logotipo, nombre de la empresa&#10;&#10;Descripción generada automáticamente">
            <a:extLst>
              <a:ext uri="{FF2B5EF4-FFF2-40B4-BE49-F238E27FC236}">
                <a16:creationId xmlns:a16="http://schemas.microsoft.com/office/drawing/2014/main" id="{C4689A2D-3620-7534-39C0-C895DA93E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grpSp>
        <p:nvGrpSpPr>
          <p:cNvPr id="8" name="Grupo 7">
            <a:extLst>
              <a:ext uri="{FF2B5EF4-FFF2-40B4-BE49-F238E27FC236}">
                <a16:creationId xmlns:a16="http://schemas.microsoft.com/office/drawing/2014/main" id="{F317F7F7-F62B-451E-3666-7758199568B7}"/>
              </a:ext>
            </a:extLst>
          </p:cNvPr>
          <p:cNvGrpSpPr/>
          <p:nvPr/>
        </p:nvGrpSpPr>
        <p:grpSpPr>
          <a:xfrm>
            <a:off x="1986381" y="1487794"/>
            <a:ext cx="265848" cy="259597"/>
            <a:chOff x="2975923" y="2490087"/>
            <a:chExt cx="413203" cy="396330"/>
          </a:xfrm>
        </p:grpSpPr>
        <p:pic>
          <p:nvPicPr>
            <p:cNvPr id="10" name="Gráfico 9" descr="Lavado de manos contorno">
              <a:extLst>
                <a:ext uri="{FF2B5EF4-FFF2-40B4-BE49-F238E27FC236}">
                  <a16:creationId xmlns:a16="http://schemas.microsoft.com/office/drawing/2014/main" id="{A052377A-34BB-4A5A-4B40-5194AE1AD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11" name="Elipse 10">
              <a:extLst>
                <a:ext uri="{FF2B5EF4-FFF2-40B4-BE49-F238E27FC236}">
                  <a16:creationId xmlns:a16="http://schemas.microsoft.com/office/drawing/2014/main" id="{4507CDE3-1A43-95B1-9594-428693565F80}"/>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 name="CuadroTexto 1">
            <a:extLst>
              <a:ext uri="{FF2B5EF4-FFF2-40B4-BE49-F238E27FC236}">
                <a16:creationId xmlns:a16="http://schemas.microsoft.com/office/drawing/2014/main" id="{C2CFE8A4-1CA9-95C9-C7A1-A46176AB9BD1}"/>
              </a:ext>
            </a:extLst>
          </p:cNvPr>
          <p:cNvSpPr txBox="1"/>
          <p:nvPr/>
        </p:nvSpPr>
        <p:spPr>
          <a:xfrm>
            <a:off x="2362419" y="1391409"/>
            <a:ext cx="8341699" cy="434935"/>
          </a:xfrm>
          <a:prstGeom prst="roundRect">
            <a:avLst>
              <a:gd name="adj" fmla="val 14722"/>
            </a:avLst>
          </a:prstGeom>
          <a:solidFill>
            <a:schemeClr val="bg1">
              <a:lumMod val="95000"/>
            </a:schemeClr>
          </a:solidFill>
          <a:ln>
            <a:noFill/>
          </a:ln>
        </p:spPr>
        <p:txBody>
          <a:bodyPr wrap="square" rtlCol="0">
            <a:spAutoFit/>
          </a:bodyPr>
          <a:lstStyle>
            <a:defPPr>
              <a:defRPr lang="es-MX"/>
            </a:defPPr>
            <a:lvl1pPr algn="ctr">
              <a:defRPr sz="1600" b="1">
                <a:solidFill>
                  <a:srgbClr val="583E59"/>
                </a:solidFill>
                <a:latin typeface="Gotham Book" panose="02000604040000020004" pitchFamily="50" charset="0"/>
              </a:defRPr>
            </a:lvl1pPr>
          </a:lstStyle>
          <a:p>
            <a:pPr algn="l"/>
            <a:r>
              <a:rPr lang="es-MX" sz="2000" b="0" dirty="0">
                <a:solidFill>
                  <a:schemeClr val="tx1"/>
                </a:solidFill>
              </a:rPr>
              <a:t>Resultados esperados 2025</a:t>
            </a:r>
          </a:p>
        </p:txBody>
      </p:sp>
      <p:sp>
        <p:nvSpPr>
          <p:cNvPr id="3" name="CuadroTexto 2">
            <a:extLst>
              <a:ext uri="{FF2B5EF4-FFF2-40B4-BE49-F238E27FC236}">
                <a16:creationId xmlns:a16="http://schemas.microsoft.com/office/drawing/2014/main" id="{7CD63D87-1A0C-7C18-02E7-A722AD3F2080}"/>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graphicFrame>
        <p:nvGraphicFramePr>
          <p:cNvPr id="15" name="Diagrama 14">
            <a:extLst>
              <a:ext uri="{FF2B5EF4-FFF2-40B4-BE49-F238E27FC236}">
                <a16:creationId xmlns:a16="http://schemas.microsoft.com/office/drawing/2014/main" id="{4071E524-0611-16B0-DAA0-E5B046E1F573}"/>
              </a:ext>
            </a:extLst>
          </p:cNvPr>
          <p:cNvGraphicFramePr/>
          <p:nvPr>
            <p:extLst>
              <p:ext uri="{D42A27DB-BD31-4B8C-83A1-F6EECF244321}">
                <p14:modId xmlns:p14="http://schemas.microsoft.com/office/powerpoint/2010/main" val="2283301811"/>
              </p:ext>
            </p:extLst>
          </p:nvPr>
        </p:nvGraphicFramePr>
        <p:xfrm>
          <a:off x="2119305" y="1582965"/>
          <a:ext cx="9009330" cy="52059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3885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C5FFF-B273-4D05-C2E1-AB7E26E72D97}"/>
            </a:ext>
          </a:extLst>
        </p:cNvPr>
        <p:cNvGrpSpPr/>
        <p:nvPr/>
      </p:nvGrpSpPr>
      <p:grpSpPr>
        <a:xfrm>
          <a:off x="0" y="0"/>
          <a:ext cx="0" cy="0"/>
          <a:chOff x="0" y="0"/>
          <a:chExt cx="0" cy="0"/>
        </a:xfrm>
      </p:grpSpPr>
      <p:sp>
        <p:nvSpPr>
          <p:cNvPr id="4" name="TextBox 5">
            <a:extLst>
              <a:ext uri="{FF2B5EF4-FFF2-40B4-BE49-F238E27FC236}">
                <a16:creationId xmlns:a16="http://schemas.microsoft.com/office/drawing/2014/main" id="{5ACD4A04-2987-114A-6044-B459300C8085}"/>
              </a:ext>
            </a:extLst>
          </p:cNvPr>
          <p:cNvSpPr txBox="1"/>
          <p:nvPr/>
        </p:nvSpPr>
        <p:spPr>
          <a:xfrm>
            <a:off x="546837" y="1989056"/>
            <a:ext cx="5135541" cy="2659954"/>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5400" b="1" dirty="0">
                <a:solidFill>
                  <a:schemeClr val="accent1">
                    <a:lumMod val="75000"/>
                  </a:schemeClr>
                </a:solidFill>
                <a:latin typeface="+mj-lt"/>
                <a:ea typeface="+mj-ea"/>
                <a:cs typeface="+mj-cs"/>
              </a:rPr>
              <a:t>Armonización en Estructura de Leyes de Ingresos Municipales </a:t>
            </a:r>
          </a:p>
        </p:txBody>
      </p:sp>
      <p:sp>
        <p:nvSpPr>
          <p:cNvPr id="2" name="CuadroTexto 1">
            <a:extLst>
              <a:ext uri="{FF2B5EF4-FFF2-40B4-BE49-F238E27FC236}">
                <a16:creationId xmlns:a16="http://schemas.microsoft.com/office/drawing/2014/main" id="{1CC0425B-65C1-25D9-57FD-2255EAE8FCEF}"/>
              </a:ext>
            </a:extLst>
          </p:cNvPr>
          <p:cNvSpPr txBox="1"/>
          <p:nvPr/>
        </p:nvSpPr>
        <p:spPr>
          <a:xfrm>
            <a:off x="543789" y="4637913"/>
            <a:ext cx="4620584" cy="775494"/>
          </a:xfrm>
          <a:prstGeom prst="rect">
            <a:avLst/>
          </a:prstGeom>
        </p:spPr>
        <p:txBody>
          <a:bodyPr vert="horz" lIns="91440" tIns="45720" rIns="91440" bIns="45720" rtlCol="0">
            <a:normAutofit/>
          </a:bodyPr>
          <a:lstStyle/>
          <a:p>
            <a:pPr>
              <a:lnSpc>
                <a:spcPct val="90000"/>
              </a:lnSpc>
              <a:spcBef>
                <a:spcPts val="1000"/>
              </a:spcBef>
            </a:pPr>
            <a:r>
              <a:rPr lang="en-US" sz="1400" b="1" dirty="0"/>
              <a:t>UNIDAD DE ESTUDIOS DE LAS FINANZAS PÚBLICAS</a:t>
            </a:r>
          </a:p>
        </p:txBody>
      </p:sp>
      <p:pic>
        <p:nvPicPr>
          <p:cNvPr id="9" name="Imagen 8">
            <a:extLst>
              <a:ext uri="{FF2B5EF4-FFF2-40B4-BE49-F238E27FC236}">
                <a16:creationId xmlns:a16="http://schemas.microsoft.com/office/drawing/2014/main" id="{53468F26-F0AB-7724-FDAE-51B0728AE981}"/>
              </a:ext>
            </a:extLst>
          </p:cNvPr>
          <p:cNvPicPr>
            <a:picLocks noChangeAspect="1"/>
          </p:cNvPicPr>
          <p:nvPr/>
        </p:nvPicPr>
        <p:blipFill>
          <a:blip r:embed="rId2">
            <a:extLst>
              <a:ext uri="{28A0092B-C50C-407E-A947-70E740481C1C}">
                <a14:useLocalDpi xmlns:a14="http://schemas.microsoft.com/office/drawing/2010/main" val="0"/>
              </a:ext>
            </a:extLst>
          </a:blip>
          <a:srcRect l="15223" r="26739"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Imagen 6" descr="Logotipo, nombre de la empresa&#10;&#10;Descripción generada automáticamente">
            <a:extLst>
              <a:ext uri="{FF2B5EF4-FFF2-40B4-BE49-F238E27FC236}">
                <a16:creationId xmlns:a16="http://schemas.microsoft.com/office/drawing/2014/main" id="{0B35B586-B089-103B-8998-FD5542B43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603" y="194042"/>
            <a:ext cx="1090465" cy="1177557"/>
          </a:xfrm>
          <a:prstGeom prst="rect">
            <a:avLst/>
          </a:prstGeom>
        </p:spPr>
      </p:pic>
      <p:sp>
        <p:nvSpPr>
          <p:cNvPr id="3" name="Rectángulo 2">
            <a:extLst>
              <a:ext uri="{FF2B5EF4-FFF2-40B4-BE49-F238E27FC236}">
                <a16:creationId xmlns:a16="http://schemas.microsoft.com/office/drawing/2014/main" id="{FE465068-A348-D5A3-CFF5-1392FC5B9790}"/>
              </a:ext>
            </a:extLst>
          </p:cNvPr>
          <p:cNvSpPr/>
          <p:nvPr/>
        </p:nvSpPr>
        <p:spPr>
          <a:xfrm>
            <a:off x="621792" y="4553711"/>
            <a:ext cx="5474208" cy="45719"/>
          </a:xfrm>
          <a:prstGeom prst="rect">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07165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DAE31-4DC3-352B-A554-ED259AFC77CA}"/>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26BE8F0B-960E-2EA5-3646-D452DD237D10}"/>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9F0B3253-7FE3-3551-B720-EA9F88260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9" name="CuadroTexto 8">
            <a:extLst>
              <a:ext uri="{FF2B5EF4-FFF2-40B4-BE49-F238E27FC236}">
                <a16:creationId xmlns:a16="http://schemas.microsoft.com/office/drawing/2014/main" id="{777411D2-F5E9-8BC6-8081-CF176499B23F}"/>
              </a:ext>
            </a:extLst>
          </p:cNvPr>
          <p:cNvSpPr txBox="1"/>
          <p:nvPr/>
        </p:nvSpPr>
        <p:spPr>
          <a:xfrm>
            <a:off x="2905403" y="3048600"/>
            <a:ext cx="8362014" cy="434935"/>
          </a:xfrm>
          <a:prstGeom prst="roundRect">
            <a:avLst>
              <a:gd name="adj" fmla="val 14722"/>
            </a:avLst>
          </a:prstGeom>
          <a:solidFill>
            <a:schemeClr val="bg1">
              <a:lumMod val="95000"/>
            </a:schemeClr>
          </a:solidFill>
          <a:ln>
            <a:noFill/>
          </a:ln>
        </p:spPr>
        <p:txBody>
          <a:bodyPr wrap="square" rtlCol="0">
            <a:spAutoFit/>
          </a:bodyPr>
          <a:lstStyle>
            <a:defPPr>
              <a:defRPr lang="es-MX"/>
            </a:defPPr>
            <a:lvl1pPr algn="ctr">
              <a:defRPr sz="1600" b="1">
                <a:solidFill>
                  <a:srgbClr val="583E59"/>
                </a:solidFill>
                <a:latin typeface="Gotham Book" panose="02000604040000020004" pitchFamily="50" charset="0"/>
              </a:defRPr>
            </a:lvl1pPr>
          </a:lstStyle>
          <a:p>
            <a:pPr algn="l"/>
            <a:r>
              <a:rPr lang="es-MX" sz="2000" b="0" dirty="0">
                <a:solidFill>
                  <a:schemeClr val="tx1"/>
                </a:solidFill>
              </a:rPr>
              <a:t>Alcances</a:t>
            </a:r>
          </a:p>
        </p:txBody>
      </p:sp>
      <p:sp>
        <p:nvSpPr>
          <p:cNvPr id="18" name="CuadroTexto 17">
            <a:extLst>
              <a:ext uri="{FF2B5EF4-FFF2-40B4-BE49-F238E27FC236}">
                <a16:creationId xmlns:a16="http://schemas.microsoft.com/office/drawing/2014/main" id="{519F7DFC-C3D7-7BB9-FE00-6A30C79EA3A3}"/>
              </a:ext>
            </a:extLst>
          </p:cNvPr>
          <p:cNvSpPr txBox="1"/>
          <p:nvPr/>
        </p:nvSpPr>
        <p:spPr>
          <a:xfrm>
            <a:off x="2885085" y="2179409"/>
            <a:ext cx="8345237"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Contexto</a:t>
            </a:r>
          </a:p>
        </p:txBody>
      </p:sp>
      <p:sp>
        <p:nvSpPr>
          <p:cNvPr id="33" name="TextBox 5">
            <a:extLst>
              <a:ext uri="{FF2B5EF4-FFF2-40B4-BE49-F238E27FC236}">
                <a16:creationId xmlns:a16="http://schemas.microsoft.com/office/drawing/2014/main" id="{7E88DF98-5F7C-310C-DAB8-BF96B739A236}"/>
              </a:ext>
            </a:extLst>
          </p:cNvPr>
          <p:cNvSpPr txBox="1"/>
          <p:nvPr/>
        </p:nvSpPr>
        <p:spPr>
          <a:xfrm>
            <a:off x="2614685" y="447092"/>
            <a:ext cx="8294107" cy="738664"/>
          </a:xfrm>
          <a:prstGeom prst="rect">
            <a:avLst/>
          </a:prstGeom>
        </p:spPr>
        <p:txBody>
          <a:bodyPr wrap="square" lIns="0" tIns="0" rIns="0" bIns="0" rtlCol="0" anchor="t">
            <a:spAutoFit/>
          </a:bodyPr>
          <a:lstStyle/>
          <a:p>
            <a:pPr algn="ctr"/>
            <a:r>
              <a:rPr lang="en-US" sz="2400" b="1" dirty="0">
                <a:solidFill>
                  <a:schemeClr val="accent1">
                    <a:lumMod val="75000"/>
                  </a:schemeClr>
                </a:solidFill>
                <a:latin typeface="+mj-lt"/>
                <a:ea typeface="+mj-ea"/>
                <a:cs typeface="+mj-cs"/>
              </a:rPr>
              <a:t>Armonización en Estructura de Leyes de Ingresos Municipales </a:t>
            </a:r>
          </a:p>
          <a:p>
            <a:pPr algn="ct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sp>
        <p:nvSpPr>
          <p:cNvPr id="41" name="CuadroTexto 40">
            <a:extLst>
              <a:ext uri="{FF2B5EF4-FFF2-40B4-BE49-F238E27FC236}">
                <a16:creationId xmlns:a16="http://schemas.microsoft.com/office/drawing/2014/main" id="{1210EC2D-779F-17B3-5E7E-048401F7170C}"/>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
        <p:nvSpPr>
          <p:cNvPr id="2" name="CuadroTexto 1">
            <a:extLst>
              <a:ext uri="{FF2B5EF4-FFF2-40B4-BE49-F238E27FC236}">
                <a16:creationId xmlns:a16="http://schemas.microsoft.com/office/drawing/2014/main" id="{03D62385-7A1A-51CD-55CF-2338BD22DC70}"/>
              </a:ext>
            </a:extLst>
          </p:cNvPr>
          <p:cNvSpPr txBox="1"/>
          <p:nvPr/>
        </p:nvSpPr>
        <p:spPr>
          <a:xfrm>
            <a:off x="2905403" y="3970940"/>
            <a:ext cx="8362014" cy="434935"/>
          </a:xfrm>
          <a:prstGeom prst="roundRect">
            <a:avLst>
              <a:gd name="adj" fmla="val 14722"/>
            </a:avLst>
          </a:prstGeom>
          <a:solidFill>
            <a:schemeClr val="bg1">
              <a:lumMod val="95000"/>
            </a:schemeClr>
          </a:solidFill>
          <a:ln>
            <a:noFill/>
          </a:ln>
        </p:spPr>
        <p:txBody>
          <a:bodyPr wrap="square" rtlCol="0">
            <a:spAutoFit/>
          </a:bodyPr>
          <a:lstStyle>
            <a:defPPr>
              <a:defRPr lang="es-MX"/>
            </a:defPPr>
            <a:lvl1pPr algn="ctr">
              <a:defRPr sz="1600" b="1">
                <a:solidFill>
                  <a:srgbClr val="583E59"/>
                </a:solidFill>
                <a:latin typeface="Gotham Book" panose="02000604040000020004" pitchFamily="50" charset="0"/>
              </a:defRPr>
            </a:lvl1pPr>
          </a:lstStyle>
          <a:p>
            <a:pPr algn="l"/>
            <a:r>
              <a:rPr lang="es-MX" sz="2000" b="0" dirty="0">
                <a:solidFill>
                  <a:schemeClr val="tx1"/>
                </a:solidFill>
              </a:rPr>
              <a:t>Hallazgos</a:t>
            </a:r>
          </a:p>
        </p:txBody>
      </p:sp>
      <p:pic>
        <p:nvPicPr>
          <p:cNvPr id="5" name="Gráfico 4" descr="Insignia 1 contorno">
            <a:extLst>
              <a:ext uri="{FF2B5EF4-FFF2-40B4-BE49-F238E27FC236}">
                <a16:creationId xmlns:a16="http://schemas.microsoft.com/office/drawing/2014/main" id="{641C4EFD-2BC4-5DE3-AB19-95FF908EFE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4201" y="2159055"/>
            <a:ext cx="475642" cy="475642"/>
          </a:xfrm>
          <a:prstGeom prst="rect">
            <a:avLst/>
          </a:prstGeom>
        </p:spPr>
      </p:pic>
      <p:pic>
        <p:nvPicPr>
          <p:cNvPr id="8" name="Gráfico 7" descr="Insignia contorno">
            <a:extLst>
              <a:ext uri="{FF2B5EF4-FFF2-40B4-BE49-F238E27FC236}">
                <a16:creationId xmlns:a16="http://schemas.microsoft.com/office/drawing/2014/main" id="{AC0901AF-A99A-7A44-0D00-345085D00D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4201" y="3010710"/>
            <a:ext cx="475642" cy="475642"/>
          </a:xfrm>
          <a:prstGeom prst="rect">
            <a:avLst/>
          </a:prstGeom>
        </p:spPr>
      </p:pic>
      <p:pic>
        <p:nvPicPr>
          <p:cNvPr id="12" name="Gráfico 11" descr="Insignia 3 contorno">
            <a:extLst>
              <a:ext uri="{FF2B5EF4-FFF2-40B4-BE49-F238E27FC236}">
                <a16:creationId xmlns:a16="http://schemas.microsoft.com/office/drawing/2014/main" id="{91B18BAB-AF73-700E-389C-3D13B4221C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54201" y="3878391"/>
            <a:ext cx="475642" cy="475642"/>
          </a:xfrm>
          <a:prstGeom prst="rect">
            <a:avLst/>
          </a:prstGeom>
        </p:spPr>
      </p:pic>
    </p:spTree>
    <p:extLst>
      <p:ext uri="{BB962C8B-B14F-4D97-AF65-F5344CB8AC3E}">
        <p14:creationId xmlns:p14="http://schemas.microsoft.com/office/powerpoint/2010/main" val="2177364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70871-EE33-C4DF-E5EB-1758787D35BE}"/>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70FECF77-ACCA-149D-1ECD-C5FE8E1F60B7}"/>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70F70433-4AF7-9B85-5483-5F73723A9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18" name="CuadroTexto 17">
            <a:extLst>
              <a:ext uri="{FF2B5EF4-FFF2-40B4-BE49-F238E27FC236}">
                <a16:creationId xmlns:a16="http://schemas.microsoft.com/office/drawing/2014/main" id="{9AB43A36-5B93-B7C5-4C34-4956BAE29912}"/>
              </a:ext>
            </a:extLst>
          </p:cNvPr>
          <p:cNvSpPr txBox="1"/>
          <p:nvPr/>
        </p:nvSpPr>
        <p:spPr>
          <a:xfrm>
            <a:off x="2418741" y="1371599"/>
            <a:ext cx="832727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Contexto</a:t>
            </a:r>
          </a:p>
        </p:txBody>
      </p:sp>
      <p:grpSp>
        <p:nvGrpSpPr>
          <p:cNvPr id="20" name="Grupo 19">
            <a:extLst>
              <a:ext uri="{FF2B5EF4-FFF2-40B4-BE49-F238E27FC236}">
                <a16:creationId xmlns:a16="http://schemas.microsoft.com/office/drawing/2014/main" id="{B0CC5D72-2D8E-1B11-7B15-920AA4DD4BDD}"/>
              </a:ext>
            </a:extLst>
          </p:cNvPr>
          <p:cNvGrpSpPr/>
          <p:nvPr/>
        </p:nvGrpSpPr>
        <p:grpSpPr>
          <a:xfrm>
            <a:off x="1897909" y="1459267"/>
            <a:ext cx="265848" cy="259597"/>
            <a:chOff x="2975923" y="2490087"/>
            <a:chExt cx="413203" cy="396330"/>
          </a:xfrm>
        </p:grpSpPr>
        <p:pic>
          <p:nvPicPr>
            <p:cNvPr id="21" name="Gráfico 20" descr="Lavado de manos contorno">
              <a:extLst>
                <a:ext uri="{FF2B5EF4-FFF2-40B4-BE49-F238E27FC236}">
                  <a16:creationId xmlns:a16="http://schemas.microsoft.com/office/drawing/2014/main" id="{783ED322-6AC9-447A-2542-AFE89DA95D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2" name="Elipse 21">
              <a:extLst>
                <a:ext uri="{FF2B5EF4-FFF2-40B4-BE49-F238E27FC236}">
                  <a16:creationId xmlns:a16="http://schemas.microsoft.com/office/drawing/2014/main" id="{4304A566-8A48-0D28-897C-1872256B4858}"/>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36" name="CuadroTexto 35">
            <a:extLst>
              <a:ext uri="{FF2B5EF4-FFF2-40B4-BE49-F238E27FC236}">
                <a16:creationId xmlns:a16="http://schemas.microsoft.com/office/drawing/2014/main" id="{BD83BBE9-ABF9-9CDA-F82B-490F67C92D5C}"/>
              </a:ext>
            </a:extLst>
          </p:cNvPr>
          <p:cNvSpPr txBox="1"/>
          <p:nvPr/>
        </p:nvSpPr>
        <p:spPr>
          <a:xfrm>
            <a:off x="7717536" y="2347693"/>
            <a:ext cx="3575304" cy="738664"/>
          </a:xfrm>
          <a:prstGeom prst="rect">
            <a:avLst/>
          </a:prstGeom>
          <a:gradFill flip="none" rotWithShape="1">
            <a:gsLst>
              <a:gs pos="0">
                <a:srgbClr val="996600">
                  <a:tint val="66000"/>
                  <a:satMod val="160000"/>
                </a:srgbClr>
              </a:gs>
              <a:gs pos="50000">
                <a:srgbClr val="996600">
                  <a:tint val="44500"/>
                  <a:satMod val="160000"/>
                </a:srgbClr>
              </a:gs>
              <a:gs pos="100000">
                <a:srgbClr val="996600">
                  <a:tint val="23500"/>
                  <a:satMod val="160000"/>
                </a:srgbClr>
              </a:gs>
            </a:gsLst>
            <a:lin ang="13500000" scaled="1"/>
            <a:tileRect/>
          </a:gradFill>
        </p:spPr>
        <p:txBody>
          <a:bodyPr wrap="square">
            <a:spAutoFit/>
          </a:bodyPr>
          <a:lstStyle>
            <a:defPPr>
              <a:defRPr lang="es-MX"/>
            </a:defPPr>
            <a:lvl1pPr algn="ctr">
              <a:defRPr sz="1400" b="0" i="0" u="none" strike="noStrike">
                <a:effectLst/>
                <a:latin typeface="Gotham Book" panose="02000604040000020004" pitchFamily="50" charset="0"/>
              </a:defRPr>
            </a:lvl1pPr>
          </a:lstStyle>
          <a:p>
            <a:r>
              <a:rPr lang="es-MX" dirty="0"/>
              <a:t>Poca actualización en reglamentos por parte de los municipios, lo que no les permite generar nuevos cobros en las leyes de Ingresos </a:t>
            </a:r>
          </a:p>
        </p:txBody>
      </p:sp>
      <p:sp>
        <p:nvSpPr>
          <p:cNvPr id="37" name="CuadroTexto 36">
            <a:extLst>
              <a:ext uri="{FF2B5EF4-FFF2-40B4-BE49-F238E27FC236}">
                <a16:creationId xmlns:a16="http://schemas.microsoft.com/office/drawing/2014/main" id="{3ABFE9E3-E06E-30F0-D9F3-5F30CBE22228}"/>
              </a:ext>
            </a:extLst>
          </p:cNvPr>
          <p:cNvSpPr txBox="1"/>
          <p:nvPr/>
        </p:nvSpPr>
        <p:spPr>
          <a:xfrm>
            <a:off x="2301240" y="2347693"/>
            <a:ext cx="4145280" cy="307777"/>
          </a:xfrm>
          <a:prstGeom prst="rect">
            <a:avLst/>
          </a:prstGeom>
          <a:gradFill flip="none" rotWithShape="1">
            <a:gsLst>
              <a:gs pos="0">
                <a:srgbClr val="996600">
                  <a:tint val="66000"/>
                  <a:satMod val="160000"/>
                </a:srgbClr>
              </a:gs>
              <a:gs pos="50000">
                <a:srgbClr val="996600">
                  <a:tint val="44500"/>
                  <a:satMod val="160000"/>
                </a:srgbClr>
              </a:gs>
              <a:gs pos="100000">
                <a:srgbClr val="996600">
                  <a:tint val="23500"/>
                  <a:satMod val="160000"/>
                </a:srgbClr>
              </a:gs>
            </a:gsLst>
            <a:lin ang="13500000" scaled="1"/>
            <a:tileRect/>
          </a:gradFill>
        </p:spPr>
        <p:txBody>
          <a:bodyPr wrap="square">
            <a:spAutoFit/>
          </a:bodyPr>
          <a:lstStyle>
            <a:defPPr>
              <a:defRPr lang="es-MX"/>
            </a:defPPr>
            <a:lvl1pPr algn="ctr">
              <a:defRPr sz="1400" b="0" i="0" u="none" strike="noStrike">
                <a:effectLst/>
                <a:latin typeface="Gotham Book" panose="02000604040000020004" pitchFamily="50" charset="0"/>
              </a:defRPr>
            </a:lvl1pPr>
          </a:lstStyle>
          <a:p>
            <a:r>
              <a:rPr lang="es-MX" dirty="0"/>
              <a:t>Tres modelos de Leyes de Ingresos de Origen </a:t>
            </a:r>
          </a:p>
        </p:txBody>
      </p:sp>
      <p:sp>
        <p:nvSpPr>
          <p:cNvPr id="39" name="CuadroTexto 38">
            <a:extLst>
              <a:ext uri="{FF2B5EF4-FFF2-40B4-BE49-F238E27FC236}">
                <a16:creationId xmlns:a16="http://schemas.microsoft.com/office/drawing/2014/main" id="{593327D0-4104-5118-116E-C42F0C34B99F}"/>
              </a:ext>
            </a:extLst>
          </p:cNvPr>
          <p:cNvSpPr txBox="1"/>
          <p:nvPr/>
        </p:nvSpPr>
        <p:spPr>
          <a:xfrm>
            <a:off x="4497629" y="1869266"/>
            <a:ext cx="4809744" cy="369332"/>
          </a:xfrm>
          <a:prstGeom prst="rect">
            <a:avLst/>
          </a:prstGeom>
          <a:noFill/>
        </p:spPr>
        <p:txBody>
          <a:bodyPr wrap="square">
            <a:spAutoFit/>
          </a:bodyPr>
          <a:lstStyle/>
          <a:p>
            <a:pPr algn="ctr"/>
            <a:r>
              <a:rPr lang="es-MX" b="1" dirty="0"/>
              <a:t>PROBLEMÁTICA GENERAL </a:t>
            </a:r>
          </a:p>
        </p:txBody>
      </p:sp>
      <p:sp>
        <p:nvSpPr>
          <p:cNvPr id="40" name="CuadroTexto 39">
            <a:extLst>
              <a:ext uri="{FF2B5EF4-FFF2-40B4-BE49-F238E27FC236}">
                <a16:creationId xmlns:a16="http://schemas.microsoft.com/office/drawing/2014/main" id="{232C5D4D-5772-DB23-AC17-C13A483B3476}"/>
              </a:ext>
            </a:extLst>
          </p:cNvPr>
          <p:cNvSpPr txBox="1"/>
          <p:nvPr/>
        </p:nvSpPr>
        <p:spPr>
          <a:xfrm>
            <a:off x="5032143" y="3601593"/>
            <a:ext cx="4084957" cy="523220"/>
          </a:xfrm>
          <a:prstGeom prst="rect">
            <a:avLst/>
          </a:prstGeom>
          <a:gradFill flip="none" rotWithShape="1">
            <a:gsLst>
              <a:gs pos="0">
                <a:srgbClr val="996600">
                  <a:tint val="66000"/>
                  <a:satMod val="160000"/>
                </a:srgbClr>
              </a:gs>
              <a:gs pos="50000">
                <a:srgbClr val="996600">
                  <a:tint val="44500"/>
                  <a:satMod val="160000"/>
                </a:srgbClr>
              </a:gs>
              <a:gs pos="100000">
                <a:srgbClr val="996600">
                  <a:tint val="23500"/>
                  <a:satMod val="160000"/>
                </a:srgbClr>
              </a:gs>
            </a:gsLst>
            <a:lin ang="13500000" scaled="1"/>
            <a:tileRect/>
          </a:gradFill>
        </p:spPr>
        <p:txBody>
          <a:bodyPr wrap="square">
            <a:spAutoFit/>
          </a:bodyPr>
          <a:lstStyle>
            <a:defPPr>
              <a:defRPr lang="es-MX"/>
            </a:defPPr>
            <a:lvl1pPr algn="ctr">
              <a:defRPr sz="1400" b="0" i="0" u="none" strike="noStrike">
                <a:effectLst/>
                <a:latin typeface="Gotham Book" panose="02000604040000020004" pitchFamily="50" charset="0"/>
              </a:defRPr>
            </a:lvl1pPr>
          </a:lstStyle>
          <a:p>
            <a:r>
              <a:rPr lang="es-MX" dirty="0"/>
              <a:t>Algunos municipios solo han ido indexando el % autorizado, sin nuevos cambios</a:t>
            </a:r>
          </a:p>
        </p:txBody>
      </p:sp>
      <p:pic>
        <p:nvPicPr>
          <p:cNvPr id="43" name="Gráfico 42" descr="Dirección con relleno sólido">
            <a:extLst>
              <a:ext uri="{FF2B5EF4-FFF2-40B4-BE49-F238E27FC236}">
                <a16:creationId xmlns:a16="http://schemas.microsoft.com/office/drawing/2014/main" id="{49275352-4C8D-55A8-225F-D7073C27C0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58601" y="2449142"/>
            <a:ext cx="240451" cy="240451"/>
          </a:xfrm>
          <a:prstGeom prst="rect">
            <a:avLst/>
          </a:prstGeom>
        </p:spPr>
      </p:pic>
      <p:pic>
        <p:nvPicPr>
          <p:cNvPr id="44" name="Gráfico 43" descr="Dirección con relleno sólido">
            <a:extLst>
              <a:ext uri="{FF2B5EF4-FFF2-40B4-BE49-F238E27FC236}">
                <a16:creationId xmlns:a16="http://schemas.microsoft.com/office/drawing/2014/main" id="{53927B77-B420-1AFA-5CB5-1E2F93D084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91692" y="4450529"/>
            <a:ext cx="240451" cy="240451"/>
          </a:xfrm>
          <a:prstGeom prst="rect">
            <a:avLst/>
          </a:prstGeom>
        </p:spPr>
      </p:pic>
      <p:pic>
        <p:nvPicPr>
          <p:cNvPr id="45" name="Gráfico 44" descr="Dirección con relleno sólido">
            <a:extLst>
              <a:ext uri="{FF2B5EF4-FFF2-40B4-BE49-F238E27FC236}">
                <a16:creationId xmlns:a16="http://schemas.microsoft.com/office/drawing/2014/main" id="{C0DEC462-6F42-577D-0525-105D39E45F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50840" y="2454621"/>
            <a:ext cx="240451" cy="240451"/>
          </a:xfrm>
          <a:prstGeom prst="rect">
            <a:avLst/>
          </a:prstGeom>
        </p:spPr>
      </p:pic>
      <p:pic>
        <p:nvPicPr>
          <p:cNvPr id="58" name="Imagen 57">
            <a:extLst>
              <a:ext uri="{FF2B5EF4-FFF2-40B4-BE49-F238E27FC236}">
                <a16:creationId xmlns:a16="http://schemas.microsoft.com/office/drawing/2014/main" id="{ED938958-95DB-DFEC-B789-F0D92F5699CA}"/>
              </a:ext>
            </a:extLst>
          </p:cNvPr>
          <p:cNvPicPr>
            <a:picLocks noChangeAspect="1"/>
          </p:cNvPicPr>
          <p:nvPr/>
        </p:nvPicPr>
        <p:blipFill>
          <a:blip r:embed="rId9"/>
          <a:stretch>
            <a:fillRect/>
          </a:stretch>
        </p:blipFill>
        <p:spPr>
          <a:xfrm>
            <a:off x="6446520" y="4601443"/>
            <a:ext cx="1233341" cy="1333238"/>
          </a:xfrm>
          <a:prstGeom prst="rect">
            <a:avLst/>
          </a:prstGeom>
        </p:spPr>
      </p:pic>
      <p:sp>
        <p:nvSpPr>
          <p:cNvPr id="140" name="CuadroTexto 139">
            <a:extLst>
              <a:ext uri="{FF2B5EF4-FFF2-40B4-BE49-F238E27FC236}">
                <a16:creationId xmlns:a16="http://schemas.microsoft.com/office/drawing/2014/main" id="{04509A00-A0C6-3697-B989-71901261984F}"/>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
        <p:nvSpPr>
          <p:cNvPr id="150" name="CuadroTexto 149">
            <a:extLst>
              <a:ext uri="{FF2B5EF4-FFF2-40B4-BE49-F238E27FC236}">
                <a16:creationId xmlns:a16="http://schemas.microsoft.com/office/drawing/2014/main" id="{F7DC2B44-4223-4310-C919-221B4596847D}"/>
              </a:ext>
            </a:extLst>
          </p:cNvPr>
          <p:cNvSpPr txBox="1"/>
          <p:nvPr/>
        </p:nvSpPr>
        <p:spPr>
          <a:xfrm>
            <a:off x="9864843" y="6694288"/>
            <a:ext cx="2489336" cy="200055"/>
          </a:xfrm>
          <a:prstGeom prst="rect">
            <a:avLst/>
          </a:prstGeom>
          <a:noFill/>
        </p:spPr>
        <p:txBody>
          <a:bodyPr wrap="square">
            <a:spAutoFit/>
          </a:bodyPr>
          <a:lstStyle/>
          <a:p>
            <a:r>
              <a:rPr lang="es-MX" sz="700" dirty="0"/>
              <a:t>Fuente: Conagua y  Secretaria del Agua y Medio Ambiente</a:t>
            </a:r>
            <a:endParaRPr lang="es-MX" sz="800" dirty="0"/>
          </a:p>
        </p:txBody>
      </p:sp>
      <p:sp>
        <p:nvSpPr>
          <p:cNvPr id="2" name="TextBox 5">
            <a:extLst>
              <a:ext uri="{FF2B5EF4-FFF2-40B4-BE49-F238E27FC236}">
                <a16:creationId xmlns:a16="http://schemas.microsoft.com/office/drawing/2014/main" id="{4B0F313B-6E58-97A6-2C0D-16D1033DF967}"/>
              </a:ext>
            </a:extLst>
          </p:cNvPr>
          <p:cNvSpPr txBox="1"/>
          <p:nvPr/>
        </p:nvSpPr>
        <p:spPr>
          <a:xfrm>
            <a:off x="2614685" y="447092"/>
            <a:ext cx="8294107" cy="738664"/>
          </a:xfrm>
          <a:prstGeom prst="rect">
            <a:avLst/>
          </a:prstGeom>
        </p:spPr>
        <p:txBody>
          <a:bodyPr wrap="square" lIns="0" tIns="0" rIns="0" bIns="0" rtlCol="0" anchor="t">
            <a:spAutoFit/>
          </a:bodyPr>
          <a:lstStyle/>
          <a:p>
            <a:pPr algn="ctr"/>
            <a:r>
              <a:rPr lang="en-US" sz="2400" b="1" dirty="0">
                <a:solidFill>
                  <a:schemeClr val="accent1">
                    <a:lumMod val="75000"/>
                  </a:schemeClr>
                </a:solidFill>
                <a:latin typeface="+mj-lt"/>
                <a:ea typeface="+mj-ea"/>
                <a:cs typeface="+mj-cs"/>
              </a:rPr>
              <a:t>Armonización en Estructura de Leyes de Ingresos Municipales </a:t>
            </a:r>
          </a:p>
          <a:p>
            <a:pPr algn="ct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spTree>
    <p:extLst>
      <p:ext uri="{BB962C8B-B14F-4D97-AF65-F5344CB8AC3E}">
        <p14:creationId xmlns:p14="http://schemas.microsoft.com/office/powerpoint/2010/main" val="2142875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D19E9-4999-CCF0-B755-26BA40CF9159}"/>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FEAC46E2-990B-A91F-1E68-4E0949DC541D}"/>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82E78D58-99FD-FBCE-AD35-7FF2322AD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18" name="CuadroTexto 17">
            <a:extLst>
              <a:ext uri="{FF2B5EF4-FFF2-40B4-BE49-F238E27FC236}">
                <a16:creationId xmlns:a16="http://schemas.microsoft.com/office/drawing/2014/main" id="{9766DBE4-A897-0EC8-A323-5C7FC8403B5B}"/>
              </a:ext>
            </a:extLst>
          </p:cNvPr>
          <p:cNvSpPr txBox="1"/>
          <p:nvPr/>
        </p:nvSpPr>
        <p:spPr>
          <a:xfrm>
            <a:off x="2382646" y="1371599"/>
            <a:ext cx="832727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Alcances</a:t>
            </a:r>
          </a:p>
        </p:txBody>
      </p:sp>
      <p:grpSp>
        <p:nvGrpSpPr>
          <p:cNvPr id="20" name="Grupo 19">
            <a:extLst>
              <a:ext uri="{FF2B5EF4-FFF2-40B4-BE49-F238E27FC236}">
                <a16:creationId xmlns:a16="http://schemas.microsoft.com/office/drawing/2014/main" id="{41F24CA7-66F3-2DF6-5289-0B73D7861DEB}"/>
              </a:ext>
            </a:extLst>
          </p:cNvPr>
          <p:cNvGrpSpPr/>
          <p:nvPr/>
        </p:nvGrpSpPr>
        <p:grpSpPr>
          <a:xfrm>
            <a:off x="1897909" y="1459267"/>
            <a:ext cx="265848" cy="259597"/>
            <a:chOff x="2975923" y="2490087"/>
            <a:chExt cx="413203" cy="396330"/>
          </a:xfrm>
        </p:grpSpPr>
        <p:pic>
          <p:nvPicPr>
            <p:cNvPr id="21" name="Gráfico 20" descr="Lavado de manos contorno">
              <a:extLst>
                <a:ext uri="{FF2B5EF4-FFF2-40B4-BE49-F238E27FC236}">
                  <a16:creationId xmlns:a16="http://schemas.microsoft.com/office/drawing/2014/main" id="{074E1B56-B080-B30E-7EFC-2D4494C0C9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2" name="Elipse 21">
              <a:extLst>
                <a:ext uri="{FF2B5EF4-FFF2-40B4-BE49-F238E27FC236}">
                  <a16:creationId xmlns:a16="http://schemas.microsoft.com/office/drawing/2014/main" id="{1CCB7E44-103D-C7D6-EC0B-4943E69B8D14}"/>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2" name="CuadroTexto 11">
            <a:extLst>
              <a:ext uri="{FF2B5EF4-FFF2-40B4-BE49-F238E27FC236}">
                <a16:creationId xmlns:a16="http://schemas.microsoft.com/office/drawing/2014/main" id="{17896FD4-B82C-23C7-857D-43F65805D610}"/>
              </a:ext>
            </a:extLst>
          </p:cNvPr>
          <p:cNvSpPr txBox="1"/>
          <p:nvPr/>
        </p:nvSpPr>
        <p:spPr>
          <a:xfrm>
            <a:off x="1819218" y="2077270"/>
            <a:ext cx="10086330" cy="2923301"/>
          </a:xfrm>
          <a:prstGeom prst="rect">
            <a:avLst/>
          </a:prstGeom>
          <a:noFill/>
        </p:spPr>
        <p:txBody>
          <a:bodyPr wrap="square">
            <a:spAutoFit/>
          </a:bodyPr>
          <a:lstStyle>
            <a:defPPr>
              <a:defRPr lang="es-MX"/>
            </a:defPPr>
            <a:lvl1pPr>
              <a:defRPr sz="1000">
                <a:solidFill>
                  <a:srgbClr val="333333"/>
                </a:solidFill>
                <a:latin typeface="Helvetica Neue"/>
              </a:defRPr>
            </a:lvl1pPr>
          </a:lstStyle>
          <a:p>
            <a:pPr marL="171450" indent="-171450" algn="just">
              <a:lnSpc>
                <a:spcPct val="150000"/>
              </a:lnSpc>
              <a:buFont typeface="Arial" panose="020B0604020202020204" pitchFamily="34" charset="0"/>
              <a:buChar char="•"/>
            </a:pPr>
            <a:r>
              <a:rPr lang="es-MX" sz="1200" b="1" dirty="0"/>
              <a:t>Uniformidad y claridad normativa</a:t>
            </a:r>
            <a:r>
              <a:rPr lang="es-MX" sz="1100" dirty="0"/>
              <a:t>, generar solo una estructura de Ley  de Ingresos Municipales, para LOS 46 municipios puedan identificar los derechos que pueden ser incluidos a su ley de Ingresos.</a:t>
            </a:r>
          </a:p>
          <a:p>
            <a:pPr algn="just">
              <a:lnSpc>
                <a:spcPct val="150000"/>
              </a:lnSpc>
            </a:pPr>
            <a:endParaRPr lang="es-MX" sz="1100" dirty="0"/>
          </a:p>
          <a:p>
            <a:pPr marL="171450" indent="-171450" algn="just">
              <a:lnSpc>
                <a:spcPct val="150000"/>
              </a:lnSpc>
              <a:buFont typeface="Arial" panose="020B0604020202020204" pitchFamily="34" charset="0"/>
              <a:buChar char="•"/>
            </a:pPr>
            <a:r>
              <a:rPr lang="es-MX" sz="1200" b="1" dirty="0"/>
              <a:t>Eficiencia Administrativa y recaudatoria</a:t>
            </a:r>
            <a:r>
              <a:rPr lang="es-MX" sz="1100" dirty="0"/>
              <a:t>, optimizar los procesos de cobros, y establecer estrategias para generar mayor recaudación de impuestos y derechos, generar una mayor cobertura en prestación de servicios a la ciudadanía de mayor calidad y mayor cobertura.</a:t>
            </a:r>
          </a:p>
          <a:p>
            <a:pPr algn="just">
              <a:lnSpc>
                <a:spcPct val="150000"/>
              </a:lnSpc>
            </a:pPr>
            <a:endParaRPr lang="es-MX" sz="1100" dirty="0"/>
          </a:p>
          <a:p>
            <a:pPr marL="171450" indent="-171450" algn="just">
              <a:lnSpc>
                <a:spcPct val="150000"/>
              </a:lnSpc>
              <a:buFont typeface="Arial" panose="020B0604020202020204" pitchFamily="34" charset="0"/>
              <a:buChar char="•"/>
            </a:pPr>
            <a:r>
              <a:rPr lang="es-MX" sz="1200" b="1" dirty="0"/>
              <a:t>Actualización de reglamentos </a:t>
            </a:r>
            <a:r>
              <a:rPr lang="es-MX" sz="1200" b="1" dirty="0" err="1"/>
              <a:t>po</a:t>
            </a:r>
            <a:r>
              <a:rPr lang="es-MX" sz="1200" b="1" dirty="0"/>
              <a:t> </a:t>
            </a:r>
            <a:r>
              <a:rPr lang="es-MX" sz="1200" b="1" dirty="0" err="1"/>
              <a:t>rmunicipios</a:t>
            </a:r>
            <a:r>
              <a:rPr lang="es-MX" sz="1200" b="1" dirty="0"/>
              <a:t> que permitan la correcta integración del cobro en  sus Leyes de Ingresos.</a:t>
            </a:r>
          </a:p>
          <a:p>
            <a:pPr algn="just">
              <a:lnSpc>
                <a:spcPct val="150000"/>
              </a:lnSpc>
            </a:pPr>
            <a:endParaRPr lang="es-MX" sz="1100" dirty="0"/>
          </a:p>
          <a:p>
            <a:pPr marL="171450" indent="-171450" algn="just">
              <a:lnSpc>
                <a:spcPct val="150000"/>
              </a:lnSpc>
              <a:buFont typeface="Arial" panose="020B0604020202020204" pitchFamily="34" charset="0"/>
              <a:buChar char="•"/>
            </a:pPr>
            <a:r>
              <a:rPr lang="es-MX" sz="1100" b="1" dirty="0"/>
              <a:t>Garantizar la certeza jurídica al contribuyente</a:t>
            </a:r>
            <a:r>
              <a:rPr lang="es-MX" sz="1100" dirty="0"/>
              <a:t>, ya que se proveen reglas claras sobre sus derechos y obligaciones fiscales..</a:t>
            </a:r>
          </a:p>
          <a:p>
            <a:pPr algn="just">
              <a:lnSpc>
                <a:spcPct val="150000"/>
              </a:lnSpc>
            </a:pPr>
            <a:endParaRPr lang="es-MX" sz="1100" dirty="0"/>
          </a:p>
          <a:p>
            <a:pPr algn="just">
              <a:lnSpc>
                <a:spcPct val="150000"/>
              </a:lnSpc>
            </a:pPr>
            <a:endParaRPr lang="es-MX" sz="1100" dirty="0"/>
          </a:p>
        </p:txBody>
      </p:sp>
      <p:sp>
        <p:nvSpPr>
          <p:cNvPr id="17" name="TextBox 5">
            <a:extLst>
              <a:ext uri="{FF2B5EF4-FFF2-40B4-BE49-F238E27FC236}">
                <a16:creationId xmlns:a16="http://schemas.microsoft.com/office/drawing/2014/main" id="{7B4D4B9D-0A66-2CB9-34CA-5E6F6BEF032A}"/>
              </a:ext>
            </a:extLst>
          </p:cNvPr>
          <p:cNvSpPr txBox="1"/>
          <p:nvPr/>
        </p:nvSpPr>
        <p:spPr>
          <a:xfrm>
            <a:off x="3102219" y="447092"/>
            <a:ext cx="7806573" cy="492443"/>
          </a:xfrm>
          <a:prstGeom prst="rect">
            <a:avLst/>
          </a:prstGeom>
        </p:spPr>
        <p:txBody>
          <a:bodyPr wrap="square" lIns="0" tIns="0" rIns="0" bIns="0" rtlCol="0" anchor="t">
            <a:spAutoFit/>
          </a:bodyPr>
          <a:lstStyle/>
          <a:p>
            <a:pPr algn="ct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GENDA</a:t>
            </a:r>
            <a:r>
              <a:rPr lang="es-MX" sz="2400" b="1" dirty="0">
                <a:solidFill>
                  <a:schemeClr val="tx2"/>
                </a:solidFill>
                <a:effectLst>
                  <a:outerShdw blurRad="38100" dist="38100" dir="2700000" algn="tl">
                    <a:srgbClr val="000000">
                      <a:alpha val="43137"/>
                    </a:srgbClr>
                  </a:outerShdw>
                </a:effectLst>
                <a:latin typeface="Gotham Book" panose="02000604040000020004" pitchFamily="50" charset="0"/>
              </a:rPr>
              <a:t> </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PARA ARMONIZAR LA LEY DE INGRESOS</a:t>
            </a: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pic>
        <p:nvPicPr>
          <p:cNvPr id="3" name="Imagen 2" descr="Imagen que contiene montar a caballo, agua, hombre, tablero&#10;&#10;El contenido generado por IA puede ser incorrecto.">
            <a:extLst>
              <a:ext uri="{FF2B5EF4-FFF2-40B4-BE49-F238E27FC236}">
                <a16:creationId xmlns:a16="http://schemas.microsoft.com/office/drawing/2014/main" id="{6393ECB8-BE37-4768-331A-785ACAAD90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9269" y="5670689"/>
            <a:ext cx="2586228" cy="900070"/>
          </a:xfrm>
          <a:prstGeom prst="rect">
            <a:avLst/>
          </a:prstGeom>
        </p:spPr>
      </p:pic>
      <p:sp>
        <p:nvSpPr>
          <p:cNvPr id="4" name="CuadroTexto 3">
            <a:extLst>
              <a:ext uri="{FF2B5EF4-FFF2-40B4-BE49-F238E27FC236}">
                <a16:creationId xmlns:a16="http://schemas.microsoft.com/office/drawing/2014/main" id="{1C547158-43E2-DDC8-9083-82E3600ECB19}"/>
              </a:ext>
            </a:extLst>
          </p:cNvPr>
          <p:cNvSpPr txBox="1"/>
          <p:nvPr/>
        </p:nvSpPr>
        <p:spPr>
          <a:xfrm>
            <a:off x="3150275"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Tree>
    <p:extLst>
      <p:ext uri="{BB962C8B-B14F-4D97-AF65-F5344CB8AC3E}">
        <p14:creationId xmlns:p14="http://schemas.microsoft.com/office/powerpoint/2010/main" val="2822897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3DFAE-03FA-C8CE-0913-A7E16AF1B888}"/>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AE22BC07-E82C-336F-8127-E5B5223D1134}"/>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4700C7C0-955D-66B9-A94D-7FA0EB05E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18" name="CuadroTexto 17">
            <a:extLst>
              <a:ext uri="{FF2B5EF4-FFF2-40B4-BE49-F238E27FC236}">
                <a16:creationId xmlns:a16="http://schemas.microsoft.com/office/drawing/2014/main" id="{548D884A-B2E3-F659-0FD3-6E2A2433F28E}"/>
              </a:ext>
            </a:extLst>
          </p:cNvPr>
          <p:cNvSpPr txBox="1"/>
          <p:nvPr/>
        </p:nvSpPr>
        <p:spPr>
          <a:xfrm>
            <a:off x="2418741" y="1371599"/>
            <a:ext cx="832727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Hallazgos</a:t>
            </a:r>
          </a:p>
        </p:txBody>
      </p:sp>
      <p:grpSp>
        <p:nvGrpSpPr>
          <p:cNvPr id="20" name="Grupo 19">
            <a:extLst>
              <a:ext uri="{FF2B5EF4-FFF2-40B4-BE49-F238E27FC236}">
                <a16:creationId xmlns:a16="http://schemas.microsoft.com/office/drawing/2014/main" id="{C5B3C549-09F9-F653-9425-6C86B3F356B6}"/>
              </a:ext>
            </a:extLst>
          </p:cNvPr>
          <p:cNvGrpSpPr/>
          <p:nvPr/>
        </p:nvGrpSpPr>
        <p:grpSpPr>
          <a:xfrm>
            <a:off x="1897909" y="1459267"/>
            <a:ext cx="265848" cy="259597"/>
            <a:chOff x="2975923" y="2490087"/>
            <a:chExt cx="413203" cy="396330"/>
          </a:xfrm>
        </p:grpSpPr>
        <p:pic>
          <p:nvPicPr>
            <p:cNvPr id="21" name="Gráfico 20" descr="Lavado de manos contorno">
              <a:extLst>
                <a:ext uri="{FF2B5EF4-FFF2-40B4-BE49-F238E27FC236}">
                  <a16:creationId xmlns:a16="http://schemas.microsoft.com/office/drawing/2014/main" id="{221E6A33-6FA6-D060-CF6C-C4649CD13A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2" name="Elipse 21">
              <a:extLst>
                <a:ext uri="{FF2B5EF4-FFF2-40B4-BE49-F238E27FC236}">
                  <a16:creationId xmlns:a16="http://schemas.microsoft.com/office/drawing/2014/main" id="{650BE825-9A4C-12ED-1D7E-BADF586D48E1}"/>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3" name="Gráfico 12" descr="Agua contorno">
            <a:extLst>
              <a:ext uri="{FF2B5EF4-FFF2-40B4-BE49-F238E27FC236}">
                <a16:creationId xmlns:a16="http://schemas.microsoft.com/office/drawing/2014/main" id="{CC8E8EAE-8464-AB6F-5554-26A1730B44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48117" y="4515054"/>
            <a:ext cx="914400" cy="914400"/>
          </a:xfrm>
          <a:prstGeom prst="rect">
            <a:avLst/>
          </a:prstGeom>
        </p:spPr>
      </p:pic>
      <p:sp>
        <p:nvSpPr>
          <p:cNvPr id="14" name="CuadroTexto 13">
            <a:extLst>
              <a:ext uri="{FF2B5EF4-FFF2-40B4-BE49-F238E27FC236}">
                <a16:creationId xmlns:a16="http://schemas.microsoft.com/office/drawing/2014/main" id="{970B4328-EF0E-C744-7585-CDE2FED2E1EF}"/>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
        <p:nvSpPr>
          <p:cNvPr id="2" name="TextBox 5">
            <a:extLst>
              <a:ext uri="{FF2B5EF4-FFF2-40B4-BE49-F238E27FC236}">
                <a16:creationId xmlns:a16="http://schemas.microsoft.com/office/drawing/2014/main" id="{90B60369-5235-A236-D6A3-D95D51401A35}"/>
              </a:ext>
            </a:extLst>
          </p:cNvPr>
          <p:cNvSpPr txBox="1"/>
          <p:nvPr/>
        </p:nvSpPr>
        <p:spPr>
          <a:xfrm>
            <a:off x="2614685" y="447092"/>
            <a:ext cx="8294107" cy="738664"/>
          </a:xfrm>
          <a:prstGeom prst="rect">
            <a:avLst/>
          </a:prstGeom>
        </p:spPr>
        <p:txBody>
          <a:bodyPr wrap="square" lIns="0" tIns="0" rIns="0" bIns="0" rtlCol="0" anchor="t">
            <a:spAutoFit/>
          </a:bodyPr>
          <a:lstStyle/>
          <a:p>
            <a:pPr algn="ctr"/>
            <a:r>
              <a:rPr lang="en-US" sz="2400" b="1" dirty="0">
                <a:solidFill>
                  <a:schemeClr val="accent1">
                    <a:lumMod val="75000"/>
                  </a:schemeClr>
                </a:solidFill>
                <a:latin typeface="+mj-lt"/>
                <a:ea typeface="+mj-ea"/>
                <a:cs typeface="+mj-cs"/>
              </a:rPr>
              <a:t>Armonización en Estructura de Leyes de Ingresos Municipales </a:t>
            </a:r>
          </a:p>
          <a:p>
            <a:pPr algn="ct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sp>
        <p:nvSpPr>
          <p:cNvPr id="3" name="CuadroTexto 2">
            <a:extLst>
              <a:ext uri="{FF2B5EF4-FFF2-40B4-BE49-F238E27FC236}">
                <a16:creationId xmlns:a16="http://schemas.microsoft.com/office/drawing/2014/main" id="{A75547B1-0371-D10E-1061-EBFA1FBD0167}"/>
              </a:ext>
            </a:extLst>
          </p:cNvPr>
          <p:cNvSpPr txBox="1"/>
          <p:nvPr/>
        </p:nvSpPr>
        <p:spPr>
          <a:xfrm>
            <a:off x="1819218" y="2077270"/>
            <a:ext cx="8926802" cy="1422890"/>
          </a:xfrm>
          <a:prstGeom prst="rect">
            <a:avLst/>
          </a:prstGeom>
          <a:noFill/>
        </p:spPr>
        <p:txBody>
          <a:bodyPr wrap="square">
            <a:spAutoFit/>
          </a:bodyPr>
          <a:lstStyle>
            <a:defPPr>
              <a:defRPr lang="es-MX"/>
            </a:defPPr>
            <a:lvl1pPr>
              <a:defRPr sz="1000">
                <a:solidFill>
                  <a:srgbClr val="333333"/>
                </a:solidFill>
                <a:latin typeface="Helvetica Neue"/>
              </a:defRPr>
            </a:lvl1pPr>
          </a:lstStyle>
          <a:p>
            <a:pPr algn="just">
              <a:lnSpc>
                <a:spcPct val="150000"/>
              </a:lnSpc>
            </a:pPr>
            <a:r>
              <a:rPr lang="es-MX" sz="1200" b="1" dirty="0"/>
              <a:t>Se identifica que existen municipios en los cuales tienen estructuras de cobro en impuestos y derechos más eficientes que otros, en los cuales solo se han ido indexando los porcentajes autorizados por el Congreso, sin hacer modificaciones a su ordenamiento juridico que es en donde pueden establecer sus cobros y cuotas, para hacerse de los recursos financieros necesarios, para ejercer su función publica municipal.</a:t>
            </a:r>
            <a:endParaRPr lang="es-MX" sz="1100" dirty="0"/>
          </a:p>
          <a:p>
            <a:pPr algn="just">
              <a:lnSpc>
                <a:spcPct val="150000"/>
              </a:lnSpc>
            </a:pPr>
            <a:endParaRPr lang="es-MX" sz="1100" dirty="0"/>
          </a:p>
        </p:txBody>
      </p:sp>
      <p:pic>
        <p:nvPicPr>
          <p:cNvPr id="8" name="Imagen 7">
            <a:extLst>
              <a:ext uri="{FF2B5EF4-FFF2-40B4-BE49-F238E27FC236}">
                <a16:creationId xmlns:a16="http://schemas.microsoft.com/office/drawing/2014/main" id="{44736FB2-32B2-82E3-0349-DE006BB0FBE5}"/>
              </a:ext>
            </a:extLst>
          </p:cNvPr>
          <p:cNvPicPr>
            <a:picLocks noChangeAspect="1"/>
          </p:cNvPicPr>
          <p:nvPr/>
        </p:nvPicPr>
        <p:blipFill>
          <a:blip r:embed="rId9"/>
          <a:stretch>
            <a:fillRect/>
          </a:stretch>
        </p:blipFill>
        <p:spPr>
          <a:xfrm>
            <a:off x="1795463" y="3633537"/>
            <a:ext cx="4749716" cy="2777371"/>
          </a:xfrm>
          <a:prstGeom prst="rect">
            <a:avLst/>
          </a:prstGeom>
        </p:spPr>
      </p:pic>
      <p:sp>
        <p:nvSpPr>
          <p:cNvPr id="9" name="CuadroTexto 8">
            <a:extLst>
              <a:ext uri="{FF2B5EF4-FFF2-40B4-BE49-F238E27FC236}">
                <a16:creationId xmlns:a16="http://schemas.microsoft.com/office/drawing/2014/main" id="{4E82A1EA-B4AF-2A34-2FB0-18AFFA620496}"/>
              </a:ext>
            </a:extLst>
          </p:cNvPr>
          <p:cNvSpPr txBox="1"/>
          <p:nvPr/>
        </p:nvSpPr>
        <p:spPr>
          <a:xfrm>
            <a:off x="2923674" y="3224050"/>
            <a:ext cx="2955233" cy="369332"/>
          </a:xfrm>
          <a:prstGeom prst="rect">
            <a:avLst/>
          </a:prstGeom>
          <a:noFill/>
        </p:spPr>
        <p:txBody>
          <a:bodyPr wrap="none" rtlCol="0">
            <a:spAutoFit/>
          </a:bodyPr>
          <a:lstStyle/>
          <a:p>
            <a:r>
              <a:rPr lang="es-MX" dirty="0"/>
              <a:t>Artículo 2.- León - Glosario -</a:t>
            </a:r>
          </a:p>
        </p:txBody>
      </p:sp>
      <p:pic>
        <p:nvPicPr>
          <p:cNvPr id="12" name="Imagen 11">
            <a:extLst>
              <a:ext uri="{FF2B5EF4-FFF2-40B4-BE49-F238E27FC236}">
                <a16:creationId xmlns:a16="http://schemas.microsoft.com/office/drawing/2014/main" id="{597B5B17-FB2D-478F-AC20-481C79F75906}"/>
              </a:ext>
            </a:extLst>
          </p:cNvPr>
          <p:cNvPicPr>
            <a:picLocks noChangeAspect="1"/>
          </p:cNvPicPr>
          <p:nvPr/>
        </p:nvPicPr>
        <p:blipFill>
          <a:blip r:embed="rId10"/>
          <a:stretch>
            <a:fillRect/>
          </a:stretch>
        </p:blipFill>
        <p:spPr>
          <a:xfrm>
            <a:off x="7046577" y="3592419"/>
            <a:ext cx="4749715" cy="3169328"/>
          </a:xfrm>
          <a:prstGeom prst="rect">
            <a:avLst/>
          </a:prstGeom>
        </p:spPr>
      </p:pic>
      <p:sp>
        <p:nvSpPr>
          <p:cNvPr id="15" name="CuadroTexto 14">
            <a:extLst>
              <a:ext uri="{FF2B5EF4-FFF2-40B4-BE49-F238E27FC236}">
                <a16:creationId xmlns:a16="http://schemas.microsoft.com/office/drawing/2014/main" id="{B6F49113-DEBF-0D7B-955C-CC429AABF67D}"/>
              </a:ext>
            </a:extLst>
          </p:cNvPr>
          <p:cNvSpPr txBox="1"/>
          <p:nvPr/>
        </p:nvSpPr>
        <p:spPr>
          <a:xfrm>
            <a:off x="7997568" y="3223087"/>
            <a:ext cx="2991588" cy="369332"/>
          </a:xfrm>
          <a:prstGeom prst="rect">
            <a:avLst/>
          </a:prstGeom>
          <a:noFill/>
        </p:spPr>
        <p:txBody>
          <a:bodyPr wrap="none" rtlCol="0">
            <a:spAutoFit/>
          </a:bodyPr>
          <a:lstStyle/>
          <a:p>
            <a:r>
              <a:rPr lang="es-MX" dirty="0"/>
              <a:t>Artículo 2.- otros municipios</a:t>
            </a:r>
          </a:p>
        </p:txBody>
      </p:sp>
    </p:spTree>
    <p:extLst>
      <p:ext uri="{BB962C8B-B14F-4D97-AF65-F5344CB8AC3E}">
        <p14:creationId xmlns:p14="http://schemas.microsoft.com/office/powerpoint/2010/main" val="1565013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DF28D-EE4B-EC56-66E1-82B04D1A796C}"/>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2F2F0982-2717-26AB-8E5B-70D456799DD1}"/>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33A14883-6CBD-B8B9-9868-D19139D04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18" name="CuadroTexto 17">
            <a:extLst>
              <a:ext uri="{FF2B5EF4-FFF2-40B4-BE49-F238E27FC236}">
                <a16:creationId xmlns:a16="http://schemas.microsoft.com/office/drawing/2014/main" id="{7741BF01-82EF-8B45-7AA9-5EACEBEDEBEA}"/>
              </a:ext>
            </a:extLst>
          </p:cNvPr>
          <p:cNvSpPr txBox="1"/>
          <p:nvPr/>
        </p:nvSpPr>
        <p:spPr>
          <a:xfrm>
            <a:off x="2418741" y="1371599"/>
            <a:ext cx="832727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Hallazgos en Impuestos</a:t>
            </a:r>
          </a:p>
        </p:txBody>
      </p:sp>
      <p:grpSp>
        <p:nvGrpSpPr>
          <p:cNvPr id="20" name="Grupo 19">
            <a:extLst>
              <a:ext uri="{FF2B5EF4-FFF2-40B4-BE49-F238E27FC236}">
                <a16:creationId xmlns:a16="http://schemas.microsoft.com/office/drawing/2014/main" id="{A4EF6F27-BDB6-4A63-ABD7-6C98C1DCF3D3}"/>
              </a:ext>
            </a:extLst>
          </p:cNvPr>
          <p:cNvGrpSpPr/>
          <p:nvPr/>
        </p:nvGrpSpPr>
        <p:grpSpPr>
          <a:xfrm>
            <a:off x="1897909" y="1459267"/>
            <a:ext cx="265848" cy="259597"/>
            <a:chOff x="2975923" y="2490087"/>
            <a:chExt cx="413203" cy="396330"/>
          </a:xfrm>
        </p:grpSpPr>
        <p:pic>
          <p:nvPicPr>
            <p:cNvPr id="21" name="Gráfico 20" descr="Lavado de manos contorno">
              <a:extLst>
                <a:ext uri="{FF2B5EF4-FFF2-40B4-BE49-F238E27FC236}">
                  <a16:creationId xmlns:a16="http://schemas.microsoft.com/office/drawing/2014/main" id="{6B570EE1-51F4-C9A9-F554-908273D496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2" name="Elipse 21">
              <a:extLst>
                <a:ext uri="{FF2B5EF4-FFF2-40B4-BE49-F238E27FC236}">
                  <a16:creationId xmlns:a16="http://schemas.microsoft.com/office/drawing/2014/main" id="{E40C1219-013D-2410-22A6-7543CDA24F1C}"/>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3" name="Gráfico 12" descr="Agua contorno">
            <a:extLst>
              <a:ext uri="{FF2B5EF4-FFF2-40B4-BE49-F238E27FC236}">
                <a16:creationId xmlns:a16="http://schemas.microsoft.com/office/drawing/2014/main" id="{392250D1-485D-4022-14FC-A64C41B728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48117" y="4515054"/>
            <a:ext cx="914400" cy="914400"/>
          </a:xfrm>
          <a:prstGeom prst="rect">
            <a:avLst/>
          </a:prstGeom>
        </p:spPr>
      </p:pic>
      <p:sp>
        <p:nvSpPr>
          <p:cNvPr id="14" name="CuadroTexto 13">
            <a:extLst>
              <a:ext uri="{FF2B5EF4-FFF2-40B4-BE49-F238E27FC236}">
                <a16:creationId xmlns:a16="http://schemas.microsoft.com/office/drawing/2014/main" id="{5F360110-9829-BBF7-4488-628471A7FBA2}"/>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
        <p:nvSpPr>
          <p:cNvPr id="2" name="TextBox 5">
            <a:extLst>
              <a:ext uri="{FF2B5EF4-FFF2-40B4-BE49-F238E27FC236}">
                <a16:creationId xmlns:a16="http://schemas.microsoft.com/office/drawing/2014/main" id="{F7DDCDA6-53B8-911B-DC29-47E93002DD6B}"/>
              </a:ext>
            </a:extLst>
          </p:cNvPr>
          <p:cNvSpPr txBox="1"/>
          <p:nvPr/>
        </p:nvSpPr>
        <p:spPr>
          <a:xfrm>
            <a:off x="2614685" y="447092"/>
            <a:ext cx="8294107" cy="738664"/>
          </a:xfrm>
          <a:prstGeom prst="rect">
            <a:avLst/>
          </a:prstGeom>
        </p:spPr>
        <p:txBody>
          <a:bodyPr wrap="square" lIns="0" tIns="0" rIns="0" bIns="0" rtlCol="0" anchor="t">
            <a:spAutoFit/>
          </a:bodyPr>
          <a:lstStyle/>
          <a:p>
            <a:pPr algn="ctr"/>
            <a:r>
              <a:rPr lang="en-US" sz="2400" b="1" dirty="0">
                <a:solidFill>
                  <a:schemeClr val="accent1">
                    <a:lumMod val="75000"/>
                  </a:schemeClr>
                </a:solidFill>
                <a:latin typeface="+mj-lt"/>
                <a:ea typeface="+mj-ea"/>
                <a:cs typeface="+mj-cs"/>
              </a:rPr>
              <a:t>Armonización en Estructura de Leyes de Ingresos Municipales </a:t>
            </a:r>
          </a:p>
          <a:p>
            <a:pPr algn="ct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sp>
        <p:nvSpPr>
          <p:cNvPr id="9" name="CuadroTexto 8">
            <a:extLst>
              <a:ext uri="{FF2B5EF4-FFF2-40B4-BE49-F238E27FC236}">
                <a16:creationId xmlns:a16="http://schemas.microsoft.com/office/drawing/2014/main" id="{9DB3674A-23A4-5D90-AAA0-A5A28D505E44}"/>
              </a:ext>
            </a:extLst>
          </p:cNvPr>
          <p:cNvSpPr txBox="1"/>
          <p:nvPr/>
        </p:nvSpPr>
        <p:spPr>
          <a:xfrm>
            <a:off x="2329228" y="1960812"/>
            <a:ext cx="2553648" cy="369332"/>
          </a:xfrm>
          <a:prstGeom prst="rect">
            <a:avLst/>
          </a:prstGeom>
          <a:noFill/>
        </p:spPr>
        <p:txBody>
          <a:bodyPr wrap="none" rtlCol="0">
            <a:spAutoFit/>
          </a:bodyPr>
          <a:lstStyle/>
          <a:p>
            <a:r>
              <a:rPr lang="es-MX" dirty="0"/>
              <a:t>Impuesto predial.- León</a:t>
            </a:r>
          </a:p>
        </p:txBody>
      </p:sp>
      <p:sp>
        <p:nvSpPr>
          <p:cNvPr id="15" name="CuadroTexto 14">
            <a:extLst>
              <a:ext uri="{FF2B5EF4-FFF2-40B4-BE49-F238E27FC236}">
                <a16:creationId xmlns:a16="http://schemas.microsoft.com/office/drawing/2014/main" id="{C567AF2E-5D49-9720-97DE-A24BB64BB593}"/>
              </a:ext>
            </a:extLst>
          </p:cNvPr>
          <p:cNvSpPr txBox="1"/>
          <p:nvPr/>
        </p:nvSpPr>
        <p:spPr>
          <a:xfrm>
            <a:off x="7754432" y="1959922"/>
            <a:ext cx="3776227" cy="369332"/>
          </a:xfrm>
          <a:prstGeom prst="rect">
            <a:avLst/>
          </a:prstGeom>
          <a:noFill/>
        </p:spPr>
        <p:txBody>
          <a:bodyPr wrap="none" rtlCol="0">
            <a:spAutoFit/>
          </a:bodyPr>
          <a:lstStyle/>
          <a:p>
            <a:r>
              <a:rPr lang="es-MX" dirty="0"/>
              <a:t>Impuesto predial .- otros municipios</a:t>
            </a:r>
          </a:p>
        </p:txBody>
      </p:sp>
      <p:sp>
        <p:nvSpPr>
          <p:cNvPr id="4" name="CuadroTexto 3">
            <a:extLst>
              <a:ext uri="{FF2B5EF4-FFF2-40B4-BE49-F238E27FC236}">
                <a16:creationId xmlns:a16="http://schemas.microsoft.com/office/drawing/2014/main" id="{1B90DA21-4A27-2BD0-1ADD-FFF42B659006}"/>
              </a:ext>
            </a:extLst>
          </p:cNvPr>
          <p:cNvSpPr txBox="1"/>
          <p:nvPr/>
        </p:nvSpPr>
        <p:spPr>
          <a:xfrm>
            <a:off x="1872045" y="2538663"/>
            <a:ext cx="4236737" cy="1754326"/>
          </a:xfrm>
          <a:prstGeom prst="rect">
            <a:avLst/>
          </a:prstGeom>
          <a:noFill/>
        </p:spPr>
        <p:txBody>
          <a:bodyPr wrap="none" rtlCol="0">
            <a:spAutoFit/>
          </a:bodyPr>
          <a:lstStyle/>
          <a:p>
            <a:pPr algn="just"/>
            <a:r>
              <a:rPr lang="es-MX" dirty="0"/>
              <a:t>Han establecido estructuras de cobro</a:t>
            </a:r>
          </a:p>
          <a:p>
            <a:pPr algn="just"/>
            <a:r>
              <a:rPr lang="es-MX" dirty="0"/>
              <a:t>en donde han generado ingresos muy</a:t>
            </a:r>
          </a:p>
          <a:p>
            <a:pPr algn="just"/>
            <a:r>
              <a:rPr lang="es-MX" dirty="0"/>
              <a:t>Significativos por toda la actualización</a:t>
            </a:r>
          </a:p>
          <a:p>
            <a:pPr algn="just"/>
            <a:r>
              <a:rPr lang="es-MX" dirty="0"/>
              <a:t>Que han realizado en el impuesto predial</a:t>
            </a:r>
          </a:p>
          <a:p>
            <a:pPr algn="just"/>
            <a:r>
              <a:rPr lang="es-MX" dirty="0"/>
              <a:t>En donde han establecido zonas para </a:t>
            </a:r>
          </a:p>
          <a:p>
            <a:pPr algn="just"/>
            <a:r>
              <a:rPr lang="es-MX" dirty="0"/>
              <a:t>Su cobro entre otra acciones.</a:t>
            </a:r>
          </a:p>
        </p:txBody>
      </p:sp>
      <p:sp>
        <p:nvSpPr>
          <p:cNvPr id="5" name="CuadroTexto 4">
            <a:extLst>
              <a:ext uri="{FF2B5EF4-FFF2-40B4-BE49-F238E27FC236}">
                <a16:creationId xmlns:a16="http://schemas.microsoft.com/office/drawing/2014/main" id="{9C1FDFF6-2E6F-144A-2433-1A58D0384C4A}"/>
              </a:ext>
            </a:extLst>
          </p:cNvPr>
          <p:cNvSpPr txBox="1"/>
          <p:nvPr/>
        </p:nvSpPr>
        <p:spPr>
          <a:xfrm>
            <a:off x="7368214" y="2538663"/>
            <a:ext cx="4162446" cy="2308324"/>
          </a:xfrm>
          <a:prstGeom prst="rect">
            <a:avLst/>
          </a:prstGeom>
          <a:noFill/>
        </p:spPr>
        <p:txBody>
          <a:bodyPr wrap="square" rtlCol="0">
            <a:spAutoFit/>
          </a:bodyPr>
          <a:lstStyle/>
          <a:p>
            <a:pPr algn="just"/>
            <a:r>
              <a:rPr lang="es-MX" dirty="0"/>
              <a:t>Se han quedado de la misma manera</a:t>
            </a:r>
          </a:p>
          <a:p>
            <a:pPr algn="just"/>
            <a:r>
              <a:rPr lang="es-MX" dirty="0"/>
              <a:t>ya que no han realizado acciones para </a:t>
            </a:r>
          </a:p>
          <a:p>
            <a:pPr algn="just"/>
            <a:r>
              <a:rPr lang="es-MX" dirty="0"/>
              <a:t>mejorar su recaudación en impuesto predial.</a:t>
            </a:r>
          </a:p>
          <a:p>
            <a:pPr algn="just"/>
            <a:endParaRPr lang="es-MX" dirty="0"/>
          </a:p>
          <a:p>
            <a:pPr algn="just"/>
            <a:r>
              <a:rPr lang="es-MX" dirty="0"/>
              <a:t>Mantienen la misma estructura de tasas.</a:t>
            </a:r>
          </a:p>
          <a:p>
            <a:pPr algn="just"/>
            <a:endParaRPr lang="es-MX" dirty="0"/>
          </a:p>
        </p:txBody>
      </p:sp>
    </p:spTree>
    <p:extLst>
      <p:ext uri="{BB962C8B-B14F-4D97-AF65-F5344CB8AC3E}">
        <p14:creationId xmlns:p14="http://schemas.microsoft.com/office/powerpoint/2010/main" val="795562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CABC4-149C-F5C9-997E-82C867DE27A4}"/>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FF937479-6301-3ADA-93CC-6C19392C4479}"/>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6BE2C08D-C4CA-C8E0-53FB-F5648CBAB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18" name="CuadroTexto 17">
            <a:extLst>
              <a:ext uri="{FF2B5EF4-FFF2-40B4-BE49-F238E27FC236}">
                <a16:creationId xmlns:a16="http://schemas.microsoft.com/office/drawing/2014/main" id="{9E331D1C-3C17-13C7-E7DB-D46B6F3F29C5}"/>
              </a:ext>
            </a:extLst>
          </p:cNvPr>
          <p:cNvSpPr txBox="1"/>
          <p:nvPr/>
        </p:nvSpPr>
        <p:spPr>
          <a:xfrm>
            <a:off x="2418741" y="1371599"/>
            <a:ext cx="832727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Hallazgos en Rastros</a:t>
            </a:r>
          </a:p>
        </p:txBody>
      </p:sp>
      <p:grpSp>
        <p:nvGrpSpPr>
          <p:cNvPr id="20" name="Grupo 19">
            <a:extLst>
              <a:ext uri="{FF2B5EF4-FFF2-40B4-BE49-F238E27FC236}">
                <a16:creationId xmlns:a16="http://schemas.microsoft.com/office/drawing/2014/main" id="{22716066-B14C-6136-CD27-55FC862A035C}"/>
              </a:ext>
            </a:extLst>
          </p:cNvPr>
          <p:cNvGrpSpPr/>
          <p:nvPr/>
        </p:nvGrpSpPr>
        <p:grpSpPr>
          <a:xfrm>
            <a:off x="1897909" y="1459267"/>
            <a:ext cx="265848" cy="259597"/>
            <a:chOff x="2975923" y="2490087"/>
            <a:chExt cx="413203" cy="396330"/>
          </a:xfrm>
        </p:grpSpPr>
        <p:pic>
          <p:nvPicPr>
            <p:cNvPr id="21" name="Gráfico 20" descr="Lavado de manos contorno">
              <a:extLst>
                <a:ext uri="{FF2B5EF4-FFF2-40B4-BE49-F238E27FC236}">
                  <a16:creationId xmlns:a16="http://schemas.microsoft.com/office/drawing/2014/main" id="{655D6606-AA8C-E42C-88F5-2180C68DD1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2" name="Elipse 21">
              <a:extLst>
                <a:ext uri="{FF2B5EF4-FFF2-40B4-BE49-F238E27FC236}">
                  <a16:creationId xmlns:a16="http://schemas.microsoft.com/office/drawing/2014/main" id="{7C751723-7D5F-2145-AC99-B9928A02328B}"/>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3" name="Gráfico 12" descr="Agua contorno">
            <a:extLst>
              <a:ext uri="{FF2B5EF4-FFF2-40B4-BE49-F238E27FC236}">
                <a16:creationId xmlns:a16="http://schemas.microsoft.com/office/drawing/2014/main" id="{63DDA274-C28E-8398-2147-046AFB5922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48117" y="4515054"/>
            <a:ext cx="914400" cy="914400"/>
          </a:xfrm>
          <a:prstGeom prst="rect">
            <a:avLst/>
          </a:prstGeom>
        </p:spPr>
      </p:pic>
      <p:sp>
        <p:nvSpPr>
          <p:cNvPr id="14" name="CuadroTexto 13">
            <a:extLst>
              <a:ext uri="{FF2B5EF4-FFF2-40B4-BE49-F238E27FC236}">
                <a16:creationId xmlns:a16="http://schemas.microsoft.com/office/drawing/2014/main" id="{114BEEBA-14A5-4037-F743-C86AEA4DF0B2}"/>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
        <p:nvSpPr>
          <p:cNvPr id="2" name="TextBox 5">
            <a:extLst>
              <a:ext uri="{FF2B5EF4-FFF2-40B4-BE49-F238E27FC236}">
                <a16:creationId xmlns:a16="http://schemas.microsoft.com/office/drawing/2014/main" id="{42BED1E0-4E1F-D7EB-C744-2485756CCC89}"/>
              </a:ext>
            </a:extLst>
          </p:cNvPr>
          <p:cNvSpPr txBox="1"/>
          <p:nvPr/>
        </p:nvSpPr>
        <p:spPr>
          <a:xfrm>
            <a:off x="2614685" y="447092"/>
            <a:ext cx="8294107" cy="738664"/>
          </a:xfrm>
          <a:prstGeom prst="rect">
            <a:avLst/>
          </a:prstGeom>
        </p:spPr>
        <p:txBody>
          <a:bodyPr wrap="square" lIns="0" tIns="0" rIns="0" bIns="0" rtlCol="0" anchor="t">
            <a:spAutoFit/>
          </a:bodyPr>
          <a:lstStyle/>
          <a:p>
            <a:pPr algn="ctr"/>
            <a:r>
              <a:rPr lang="en-US" sz="2400" b="1" dirty="0">
                <a:solidFill>
                  <a:schemeClr val="accent1">
                    <a:lumMod val="75000"/>
                  </a:schemeClr>
                </a:solidFill>
                <a:latin typeface="+mj-lt"/>
                <a:ea typeface="+mj-ea"/>
                <a:cs typeface="+mj-cs"/>
              </a:rPr>
              <a:t>Armonización en Estructura de Leyes de Ingresos Municipales </a:t>
            </a:r>
          </a:p>
          <a:p>
            <a:pPr algn="ct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sp>
        <p:nvSpPr>
          <p:cNvPr id="9" name="CuadroTexto 8">
            <a:extLst>
              <a:ext uri="{FF2B5EF4-FFF2-40B4-BE49-F238E27FC236}">
                <a16:creationId xmlns:a16="http://schemas.microsoft.com/office/drawing/2014/main" id="{A93DDFAA-DD5B-81F7-B4CE-970CD3A939EB}"/>
              </a:ext>
            </a:extLst>
          </p:cNvPr>
          <p:cNvSpPr txBox="1"/>
          <p:nvPr/>
        </p:nvSpPr>
        <p:spPr>
          <a:xfrm>
            <a:off x="2329228" y="1960812"/>
            <a:ext cx="2952540" cy="369332"/>
          </a:xfrm>
          <a:prstGeom prst="rect">
            <a:avLst/>
          </a:prstGeom>
          <a:noFill/>
        </p:spPr>
        <p:txBody>
          <a:bodyPr wrap="none" rtlCol="0">
            <a:spAutoFit/>
          </a:bodyPr>
          <a:lstStyle/>
          <a:p>
            <a:r>
              <a:rPr lang="es-MX" dirty="0"/>
              <a:t>Derechos de rastro Irapuato</a:t>
            </a:r>
          </a:p>
        </p:txBody>
      </p:sp>
      <p:sp>
        <p:nvSpPr>
          <p:cNvPr id="15" name="CuadroTexto 14">
            <a:extLst>
              <a:ext uri="{FF2B5EF4-FFF2-40B4-BE49-F238E27FC236}">
                <a16:creationId xmlns:a16="http://schemas.microsoft.com/office/drawing/2014/main" id="{C25D90DF-5266-ADBB-F765-3E7FCB04B097}"/>
              </a:ext>
            </a:extLst>
          </p:cNvPr>
          <p:cNvSpPr txBox="1"/>
          <p:nvPr/>
        </p:nvSpPr>
        <p:spPr>
          <a:xfrm>
            <a:off x="7754432" y="1959922"/>
            <a:ext cx="3776227" cy="369332"/>
          </a:xfrm>
          <a:prstGeom prst="rect">
            <a:avLst/>
          </a:prstGeom>
          <a:noFill/>
        </p:spPr>
        <p:txBody>
          <a:bodyPr wrap="none" rtlCol="0">
            <a:spAutoFit/>
          </a:bodyPr>
          <a:lstStyle/>
          <a:p>
            <a:r>
              <a:rPr lang="es-MX" dirty="0"/>
              <a:t>Impuesto predial .- otros municipios</a:t>
            </a:r>
          </a:p>
        </p:txBody>
      </p:sp>
      <p:pic>
        <p:nvPicPr>
          <p:cNvPr id="3" name="Imagen 2">
            <a:extLst>
              <a:ext uri="{FF2B5EF4-FFF2-40B4-BE49-F238E27FC236}">
                <a16:creationId xmlns:a16="http://schemas.microsoft.com/office/drawing/2014/main" id="{B2A3800D-C812-6F5F-1613-020656E261AA}"/>
              </a:ext>
            </a:extLst>
          </p:cNvPr>
          <p:cNvPicPr>
            <a:picLocks noChangeAspect="1"/>
          </p:cNvPicPr>
          <p:nvPr/>
        </p:nvPicPr>
        <p:blipFill>
          <a:blip r:embed="rId9"/>
          <a:stretch>
            <a:fillRect/>
          </a:stretch>
        </p:blipFill>
        <p:spPr>
          <a:xfrm>
            <a:off x="1783054" y="2315976"/>
            <a:ext cx="5127180" cy="4193332"/>
          </a:xfrm>
          <a:prstGeom prst="rect">
            <a:avLst/>
          </a:prstGeom>
        </p:spPr>
      </p:pic>
      <p:pic>
        <p:nvPicPr>
          <p:cNvPr id="6" name="Imagen 5">
            <a:extLst>
              <a:ext uri="{FF2B5EF4-FFF2-40B4-BE49-F238E27FC236}">
                <a16:creationId xmlns:a16="http://schemas.microsoft.com/office/drawing/2014/main" id="{8D531569-9102-7368-9403-EF5FD5B705A4}"/>
              </a:ext>
            </a:extLst>
          </p:cNvPr>
          <p:cNvPicPr>
            <a:picLocks noChangeAspect="1"/>
          </p:cNvPicPr>
          <p:nvPr/>
        </p:nvPicPr>
        <p:blipFill>
          <a:blip r:embed="rId10"/>
          <a:stretch>
            <a:fillRect/>
          </a:stretch>
        </p:blipFill>
        <p:spPr>
          <a:xfrm>
            <a:off x="7148019" y="2417227"/>
            <a:ext cx="4428996" cy="1501854"/>
          </a:xfrm>
          <a:prstGeom prst="rect">
            <a:avLst/>
          </a:prstGeom>
        </p:spPr>
      </p:pic>
      <p:sp>
        <p:nvSpPr>
          <p:cNvPr id="8" name="CuadroTexto 7">
            <a:extLst>
              <a:ext uri="{FF2B5EF4-FFF2-40B4-BE49-F238E27FC236}">
                <a16:creationId xmlns:a16="http://schemas.microsoft.com/office/drawing/2014/main" id="{984F89AF-E04B-B7E4-9BC5-4415FA63DEED}"/>
              </a:ext>
            </a:extLst>
          </p:cNvPr>
          <p:cNvSpPr txBox="1"/>
          <p:nvPr/>
        </p:nvSpPr>
        <p:spPr>
          <a:xfrm>
            <a:off x="7615211" y="4129372"/>
            <a:ext cx="3988849" cy="646331"/>
          </a:xfrm>
          <a:prstGeom prst="rect">
            <a:avLst/>
          </a:prstGeom>
          <a:noFill/>
        </p:spPr>
        <p:txBody>
          <a:bodyPr wrap="none" rtlCol="0">
            <a:spAutoFit/>
          </a:bodyPr>
          <a:lstStyle/>
          <a:p>
            <a:r>
              <a:rPr lang="es-MX" dirty="0"/>
              <a:t>Existen municipios que no consideran </a:t>
            </a:r>
          </a:p>
          <a:p>
            <a:r>
              <a:rPr lang="es-MX" dirty="0"/>
              <a:t>este concepto.</a:t>
            </a:r>
          </a:p>
        </p:txBody>
      </p:sp>
    </p:spTree>
    <p:extLst>
      <p:ext uri="{BB962C8B-B14F-4D97-AF65-F5344CB8AC3E}">
        <p14:creationId xmlns:p14="http://schemas.microsoft.com/office/powerpoint/2010/main" val="3790350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D0AB7-76AD-C08A-FB97-AA1F085D8EE7}"/>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8C631F8E-8C9F-FFD0-BFE8-443DC351E1FC}"/>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64840537-2B59-8961-9C77-D35C19970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18" name="CuadroTexto 17">
            <a:extLst>
              <a:ext uri="{FF2B5EF4-FFF2-40B4-BE49-F238E27FC236}">
                <a16:creationId xmlns:a16="http://schemas.microsoft.com/office/drawing/2014/main" id="{3196ADF1-743F-CFDA-B1A3-24C62EF1A312}"/>
              </a:ext>
            </a:extLst>
          </p:cNvPr>
          <p:cNvSpPr txBox="1"/>
          <p:nvPr/>
        </p:nvSpPr>
        <p:spPr>
          <a:xfrm>
            <a:off x="2418741" y="1371599"/>
            <a:ext cx="832727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Hallazgos en Seguridad Pública</a:t>
            </a:r>
          </a:p>
        </p:txBody>
      </p:sp>
      <p:grpSp>
        <p:nvGrpSpPr>
          <p:cNvPr id="20" name="Grupo 19">
            <a:extLst>
              <a:ext uri="{FF2B5EF4-FFF2-40B4-BE49-F238E27FC236}">
                <a16:creationId xmlns:a16="http://schemas.microsoft.com/office/drawing/2014/main" id="{E11FE18F-9155-8A33-E061-E6C13D7F474C}"/>
              </a:ext>
            </a:extLst>
          </p:cNvPr>
          <p:cNvGrpSpPr/>
          <p:nvPr/>
        </p:nvGrpSpPr>
        <p:grpSpPr>
          <a:xfrm>
            <a:off x="1897909" y="1459267"/>
            <a:ext cx="265848" cy="259597"/>
            <a:chOff x="2975923" y="2490087"/>
            <a:chExt cx="413203" cy="396330"/>
          </a:xfrm>
        </p:grpSpPr>
        <p:pic>
          <p:nvPicPr>
            <p:cNvPr id="21" name="Gráfico 20" descr="Lavado de manos contorno">
              <a:extLst>
                <a:ext uri="{FF2B5EF4-FFF2-40B4-BE49-F238E27FC236}">
                  <a16:creationId xmlns:a16="http://schemas.microsoft.com/office/drawing/2014/main" id="{12CD0A08-828F-EBE2-D8DB-0E8F904832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2" name="Elipse 21">
              <a:extLst>
                <a:ext uri="{FF2B5EF4-FFF2-40B4-BE49-F238E27FC236}">
                  <a16:creationId xmlns:a16="http://schemas.microsoft.com/office/drawing/2014/main" id="{716F4173-76BE-F326-DE37-6AFC923E65A7}"/>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3" name="Gráfico 12" descr="Agua contorno">
            <a:extLst>
              <a:ext uri="{FF2B5EF4-FFF2-40B4-BE49-F238E27FC236}">
                <a16:creationId xmlns:a16="http://schemas.microsoft.com/office/drawing/2014/main" id="{1135B030-3E36-E1D2-BD38-6B43B50F42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48117" y="4515054"/>
            <a:ext cx="914400" cy="914400"/>
          </a:xfrm>
          <a:prstGeom prst="rect">
            <a:avLst/>
          </a:prstGeom>
        </p:spPr>
      </p:pic>
      <p:sp>
        <p:nvSpPr>
          <p:cNvPr id="14" name="CuadroTexto 13">
            <a:extLst>
              <a:ext uri="{FF2B5EF4-FFF2-40B4-BE49-F238E27FC236}">
                <a16:creationId xmlns:a16="http://schemas.microsoft.com/office/drawing/2014/main" id="{39945662-7ECD-F448-6D39-66986712F7B8}"/>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
        <p:nvSpPr>
          <p:cNvPr id="2" name="TextBox 5">
            <a:extLst>
              <a:ext uri="{FF2B5EF4-FFF2-40B4-BE49-F238E27FC236}">
                <a16:creationId xmlns:a16="http://schemas.microsoft.com/office/drawing/2014/main" id="{F2028F4C-C2C8-ECF6-0EF7-59F60926CAE1}"/>
              </a:ext>
            </a:extLst>
          </p:cNvPr>
          <p:cNvSpPr txBox="1"/>
          <p:nvPr/>
        </p:nvSpPr>
        <p:spPr>
          <a:xfrm>
            <a:off x="2614685" y="447092"/>
            <a:ext cx="8294107" cy="738664"/>
          </a:xfrm>
          <a:prstGeom prst="rect">
            <a:avLst/>
          </a:prstGeom>
        </p:spPr>
        <p:txBody>
          <a:bodyPr wrap="square" lIns="0" tIns="0" rIns="0" bIns="0" rtlCol="0" anchor="t">
            <a:spAutoFit/>
          </a:bodyPr>
          <a:lstStyle/>
          <a:p>
            <a:pPr algn="ctr"/>
            <a:r>
              <a:rPr lang="en-US" sz="2400" b="1" dirty="0">
                <a:solidFill>
                  <a:schemeClr val="accent1">
                    <a:lumMod val="75000"/>
                  </a:schemeClr>
                </a:solidFill>
                <a:latin typeface="+mj-lt"/>
                <a:ea typeface="+mj-ea"/>
                <a:cs typeface="+mj-cs"/>
              </a:rPr>
              <a:t>Armonización en Estructura de Leyes de Ingresos Municipales </a:t>
            </a:r>
          </a:p>
          <a:p>
            <a:pPr algn="ct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sp>
        <p:nvSpPr>
          <p:cNvPr id="9" name="CuadroTexto 8">
            <a:extLst>
              <a:ext uri="{FF2B5EF4-FFF2-40B4-BE49-F238E27FC236}">
                <a16:creationId xmlns:a16="http://schemas.microsoft.com/office/drawing/2014/main" id="{707B26C7-55C9-ABD7-FF9A-83AF1DA0A21C}"/>
              </a:ext>
            </a:extLst>
          </p:cNvPr>
          <p:cNvSpPr txBox="1"/>
          <p:nvPr/>
        </p:nvSpPr>
        <p:spPr>
          <a:xfrm>
            <a:off x="2329228" y="1960812"/>
            <a:ext cx="675762" cy="369332"/>
          </a:xfrm>
          <a:prstGeom prst="rect">
            <a:avLst/>
          </a:prstGeom>
          <a:noFill/>
        </p:spPr>
        <p:txBody>
          <a:bodyPr wrap="none" rtlCol="0">
            <a:spAutoFit/>
          </a:bodyPr>
          <a:lstStyle/>
          <a:p>
            <a:r>
              <a:rPr lang="es-MX" dirty="0"/>
              <a:t>León</a:t>
            </a:r>
          </a:p>
        </p:txBody>
      </p:sp>
      <p:sp>
        <p:nvSpPr>
          <p:cNvPr id="15" name="CuadroTexto 14">
            <a:extLst>
              <a:ext uri="{FF2B5EF4-FFF2-40B4-BE49-F238E27FC236}">
                <a16:creationId xmlns:a16="http://schemas.microsoft.com/office/drawing/2014/main" id="{4BDBCE21-3660-49A9-2030-817CFA54F8B4}"/>
              </a:ext>
            </a:extLst>
          </p:cNvPr>
          <p:cNvSpPr txBox="1"/>
          <p:nvPr/>
        </p:nvSpPr>
        <p:spPr>
          <a:xfrm>
            <a:off x="7754432" y="1959922"/>
            <a:ext cx="3776227" cy="369332"/>
          </a:xfrm>
          <a:prstGeom prst="rect">
            <a:avLst/>
          </a:prstGeom>
          <a:noFill/>
        </p:spPr>
        <p:txBody>
          <a:bodyPr wrap="none" rtlCol="0">
            <a:spAutoFit/>
          </a:bodyPr>
          <a:lstStyle/>
          <a:p>
            <a:r>
              <a:rPr lang="es-MX" dirty="0"/>
              <a:t>Impuesto predial .- otros municipios</a:t>
            </a:r>
          </a:p>
        </p:txBody>
      </p:sp>
      <p:sp>
        <p:nvSpPr>
          <p:cNvPr id="8" name="CuadroTexto 7">
            <a:extLst>
              <a:ext uri="{FF2B5EF4-FFF2-40B4-BE49-F238E27FC236}">
                <a16:creationId xmlns:a16="http://schemas.microsoft.com/office/drawing/2014/main" id="{7440326A-A17A-03F4-50A5-600EA9607400}"/>
              </a:ext>
            </a:extLst>
          </p:cNvPr>
          <p:cNvSpPr txBox="1"/>
          <p:nvPr/>
        </p:nvSpPr>
        <p:spPr>
          <a:xfrm>
            <a:off x="7648119" y="4256945"/>
            <a:ext cx="3988849" cy="646331"/>
          </a:xfrm>
          <a:prstGeom prst="rect">
            <a:avLst/>
          </a:prstGeom>
          <a:noFill/>
        </p:spPr>
        <p:txBody>
          <a:bodyPr wrap="none" rtlCol="0">
            <a:spAutoFit/>
          </a:bodyPr>
          <a:lstStyle/>
          <a:p>
            <a:r>
              <a:rPr lang="es-MX" dirty="0"/>
              <a:t>Existen municipios que no consideran </a:t>
            </a:r>
          </a:p>
          <a:p>
            <a:r>
              <a:rPr lang="es-MX" dirty="0"/>
              <a:t>este concepto.</a:t>
            </a:r>
          </a:p>
        </p:txBody>
      </p:sp>
      <p:pic>
        <p:nvPicPr>
          <p:cNvPr id="4" name="Imagen 3">
            <a:extLst>
              <a:ext uri="{FF2B5EF4-FFF2-40B4-BE49-F238E27FC236}">
                <a16:creationId xmlns:a16="http://schemas.microsoft.com/office/drawing/2014/main" id="{DD0188F3-1CC9-9ADC-9BBE-F3A3E5D31223}"/>
              </a:ext>
            </a:extLst>
          </p:cNvPr>
          <p:cNvPicPr>
            <a:picLocks noChangeAspect="1"/>
          </p:cNvPicPr>
          <p:nvPr/>
        </p:nvPicPr>
        <p:blipFill>
          <a:blip r:embed="rId9"/>
          <a:stretch>
            <a:fillRect/>
          </a:stretch>
        </p:blipFill>
        <p:spPr>
          <a:xfrm>
            <a:off x="1852854" y="2484422"/>
            <a:ext cx="4908884" cy="1878139"/>
          </a:xfrm>
          <a:prstGeom prst="rect">
            <a:avLst/>
          </a:prstGeom>
        </p:spPr>
      </p:pic>
      <p:pic>
        <p:nvPicPr>
          <p:cNvPr id="5" name="Imagen 4">
            <a:extLst>
              <a:ext uri="{FF2B5EF4-FFF2-40B4-BE49-F238E27FC236}">
                <a16:creationId xmlns:a16="http://schemas.microsoft.com/office/drawing/2014/main" id="{7864A118-3441-D020-3A89-1357762D5FB4}"/>
              </a:ext>
            </a:extLst>
          </p:cNvPr>
          <p:cNvPicPr>
            <a:picLocks noChangeAspect="1"/>
          </p:cNvPicPr>
          <p:nvPr/>
        </p:nvPicPr>
        <p:blipFill>
          <a:blip r:embed="rId10"/>
          <a:stretch>
            <a:fillRect/>
          </a:stretch>
        </p:blipFill>
        <p:spPr>
          <a:xfrm>
            <a:off x="7309628" y="2917702"/>
            <a:ext cx="4665833" cy="804204"/>
          </a:xfrm>
          <a:prstGeom prst="rect">
            <a:avLst/>
          </a:prstGeom>
        </p:spPr>
      </p:pic>
    </p:spTree>
    <p:extLst>
      <p:ext uri="{BB962C8B-B14F-4D97-AF65-F5344CB8AC3E}">
        <p14:creationId xmlns:p14="http://schemas.microsoft.com/office/powerpoint/2010/main" val="3262915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88EF4-63F3-DCF1-56EC-6FB5ADF01F24}"/>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A1199FD6-AFBD-74C3-B314-1EB9F656D2EB}"/>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C3406E63-C54A-85BE-4698-D763972D6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18" name="CuadroTexto 17">
            <a:extLst>
              <a:ext uri="{FF2B5EF4-FFF2-40B4-BE49-F238E27FC236}">
                <a16:creationId xmlns:a16="http://schemas.microsoft.com/office/drawing/2014/main" id="{7D5CCAAD-B5E4-CE08-4963-1C370417FF9A}"/>
              </a:ext>
            </a:extLst>
          </p:cNvPr>
          <p:cNvSpPr txBox="1"/>
          <p:nvPr/>
        </p:nvSpPr>
        <p:spPr>
          <a:xfrm>
            <a:off x="2418741" y="1371599"/>
            <a:ext cx="832727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Hallazgos en Desarrollo Urbano y Obra Pública</a:t>
            </a:r>
          </a:p>
        </p:txBody>
      </p:sp>
      <p:grpSp>
        <p:nvGrpSpPr>
          <p:cNvPr id="20" name="Grupo 19">
            <a:extLst>
              <a:ext uri="{FF2B5EF4-FFF2-40B4-BE49-F238E27FC236}">
                <a16:creationId xmlns:a16="http://schemas.microsoft.com/office/drawing/2014/main" id="{08433FED-A226-C41D-1B09-88B94D405CA3}"/>
              </a:ext>
            </a:extLst>
          </p:cNvPr>
          <p:cNvGrpSpPr/>
          <p:nvPr/>
        </p:nvGrpSpPr>
        <p:grpSpPr>
          <a:xfrm>
            <a:off x="1897909" y="1459267"/>
            <a:ext cx="265848" cy="259597"/>
            <a:chOff x="2975923" y="2490087"/>
            <a:chExt cx="413203" cy="396330"/>
          </a:xfrm>
        </p:grpSpPr>
        <p:pic>
          <p:nvPicPr>
            <p:cNvPr id="21" name="Gráfico 20" descr="Lavado de manos contorno">
              <a:extLst>
                <a:ext uri="{FF2B5EF4-FFF2-40B4-BE49-F238E27FC236}">
                  <a16:creationId xmlns:a16="http://schemas.microsoft.com/office/drawing/2014/main" id="{524E51A6-63F7-B7B8-CE89-776357A13E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2" name="Elipse 21">
              <a:extLst>
                <a:ext uri="{FF2B5EF4-FFF2-40B4-BE49-F238E27FC236}">
                  <a16:creationId xmlns:a16="http://schemas.microsoft.com/office/drawing/2014/main" id="{F929634E-42BC-7DBB-F219-2DCE4DA8562C}"/>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3" name="Gráfico 12" descr="Agua contorno">
            <a:extLst>
              <a:ext uri="{FF2B5EF4-FFF2-40B4-BE49-F238E27FC236}">
                <a16:creationId xmlns:a16="http://schemas.microsoft.com/office/drawing/2014/main" id="{221E6143-066A-2EB8-9C87-04C47EB09A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48117" y="4515054"/>
            <a:ext cx="914400" cy="914400"/>
          </a:xfrm>
          <a:prstGeom prst="rect">
            <a:avLst/>
          </a:prstGeom>
        </p:spPr>
      </p:pic>
      <p:sp>
        <p:nvSpPr>
          <p:cNvPr id="14" name="CuadroTexto 13">
            <a:extLst>
              <a:ext uri="{FF2B5EF4-FFF2-40B4-BE49-F238E27FC236}">
                <a16:creationId xmlns:a16="http://schemas.microsoft.com/office/drawing/2014/main" id="{11EF2229-446C-C10F-6FB5-EAE812C0EB94}"/>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
        <p:nvSpPr>
          <p:cNvPr id="2" name="TextBox 5">
            <a:extLst>
              <a:ext uri="{FF2B5EF4-FFF2-40B4-BE49-F238E27FC236}">
                <a16:creationId xmlns:a16="http://schemas.microsoft.com/office/drawing/2014/main" id="{D3846A99-E6F8-E688-65BE-89B67D9680B7}"/>
              </a:ext>
            </a:extLst>
          </p:cNvPr>
          <p:cNvSpPr txBox="1"/>
          <p:nvPr/>
        </p:nvSpPr>
        <p:spPr>
          <a:xfrm>
            <a:off x="2614685" y="447092"/>
            <a:ext cx="8294107" cy="738664"/>
          </a:xfrm>
          <a:prstGeom prst="rect">
            <a:avLst/>
          </a:prstGeom>
        </p:spPr>
        <p:txBody>
          <a:bodyPr wrap="square" lIns="0" tIns="0" rIns="0" bIns="0" rtlCol="0" anchor="t">
            <a:spAutoFit/>
          </a:bodyPr>
          <a:lstStyle/>
          <a:p>
            <a:pPr algn="ctr"/>
            <a:r>
              <a:rPr lang="en-US" sz="2400" b="1" dirty="0">
                <a:solidFill>
                  <a:schemeClr val="accent1">
                    <a:lumMod val="75000"/>
                  </a:schemeClr>
                </a:solidFill>
                <a:latin typeface="+mj-lt"/>
                <a:ea typeface="+mj-ea"/>
                <a:cs typeface="+mj-cs"/>
              </a:rPr>
              <a:t>Armonización en Estructura de Leyes de Ingresos Municipales </a:t>
            </a:r>
          </a:p>
          <a:p>
            <a:pPr algn="ct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sp>
        <p:nvSpPr>
          <p:cNvPr id="9" name="CuadroTexto 8">
            <a:extLst>
              <a:ext uri="{FF2B5EF4-FFF2-40B4-BE49-F238E27FC236}">
                <a16:creationId xmlns:a16="http://schemas.microsoft.com/office/drawing/2014/main" id="{35E97F88-4758-1D2C-E253-BB254319F81A}"/>
              </a:ext>
            </a:extLst>
          </p:cNvPr>
          <p:cNvSpPr txBox="1"/>
          <p:nvPr/>
        </p:nvSpPr>
        <p:spPr>
          <a:xfrm>
            <a:off x="2329228" y="1960812"/>
            <a:ext cx="675762" cy="369332"/>
          </a:xfrm>
          <a:prstGeom prst="rect">
            <a:avLst/>
          </a:prstGeom>
          <a:noFill/>
        </p:spPr>
        <p:txBody>
          <a:bodyPr wrap="none" rtlCol="0">
            <a:spAutoFit/>
          </a:bodyPr>
          <a:lstStyle/>
          <a:p>
            <a:r>
              <a:rPr lang="es-MX" dirty="0"/>
              <a:t>León</a:t>
            </a:r>
          </a:p>
        </p:txBody>
      </p:sp>
      <p:sp>
        <p:nvSpPr>
          <p:cNvPr id="15" name="CuadroTexto 14">
            <a:extLst>
              <a:ext uri="{FF2B5EF4-FFF2-40B4-BE49-F238E27FC236}">
                <a16:creationId xmlns:a16="http://schemas.microsoft.com/office/drawing/2014/main" id="{C391BC67-91E8-878E-7A2F-C6DDED7BCFAA}"/>
              </a:ext>
            </a:extLst>
          </p:cNvPr>
          <p:cNvSpPr txBox="1"/>
          <p:nvPr/>
        </p:nvSpPr>
        <p:spPr>
          <a:xfrm>
            <a:off x="7309628" y="1959922"/>
            <a:ext cx="3939898" cy="646331"/>
          </a:xfrm>
          <a:prstGeom prst="rect">
            <a:avLst/>
          </a:prstGeom>
          <a:noFill/>
        </p:spPr>
        <p:txBody>
          <a:bodyPr wrap="square" rtlCol="0">
            <a:spAutoFit/>
          </a:bodyPr>
          <a:lstStyle/>
          <a:p>
            <a:r>
              <a:rPr lang="es-MX" dirty="0"/>
              <a:t>Servicios de Obra Pública y Desarrollo Urbano.- otros municipios</a:t>
            </a:r>
          </a:p>
        </p:txBody>
      </p:sp>
      <p:sp>
        <p:nvSpPr>
          <p:cNvPr id="8" name="CuadroTexto 7">
            <a:extLst>
              <a:ext uri="{FF2B5EF4-FFF2-40B4-BE49-F238E27FC236}">
                <a16:creationId xmlns:a16="http://schemas.microsoft.com/office/drawing/2014/main" id="{6C1522E7-D18B-F050-4454-5CE278948E65}"/>
              </a:ext>
            </a:extLst>
          </p:cNvPr>
          <p:cNvSpPr txBox="1"/>
          <p:nvPr/>
        </p:nvSpPr>
        <p:spPr>
          <a:xfrm>
            <a:off x="7064637" y="2700826"/>
            <a:ext cx="4931606" cy="646331"/>
          </a:xfrm>
          <a:prstGeom prst="rect">
            <a:avLst/>
          </a:prstGeom>
          <a:noFill/>
        </p:spPr>
        <p:txBody>
          <a:bodyPr wrap="none" rtlCol="0">
            <a:spAutoFit/>
          </a:bodyPr>
          <a:lstStyle/>
          <a:p>
            <a:r>
              <a:rPr lang="es-MX" dirty="0"/>
              <a:t>Manejan en una sola sección los dos conceptos</a:t>
            </a:r>
          </a:p>
          <a:p>
            <a:r>
              <a:rPr lang="es-MX" dirty="0"/>
              <a:t>de Obra pública y Desarrollo Urbano.</a:t>
            </a:r>
          </a:p>
        </p:txBody>
      </p:sp>
      <p:sp>
        <p:nvSpPr>
          <p:cNvPr id="6" name="CuadroTexto 5">
            <a:extLst>
              <a:ext uri="{FF2B5EF4-FFF2-40B4-BE49-F238E27FC236}">
                <a16:creationId xmlns:a16="http://schemas.microsoft.com/office/drawing/2014/main" id="{ED49EFB9-70F2-7209-A042-6784482BDE4F}"/>
              </a:ext>
            </a:extLst>
          </p:cNvPr>
          <p:cNvSpPr txBox="1"/>
          <p:nvPr/>
        </p:nvSpPr>
        <p:spPr>
          <a:xfrm>
            <a:off x="1935102" y="2673473"/>
            <a:ext cx="4851264" cy="1200329"/>
          </a:xfrm>
          <a:prstGeom prst="rect">
            <a:avLst/>
          </a:prstGeom>
          <a:noFill/>
        </p:spPr>
        <p:txBody>
          <a:bodyPr wrap="none" rtlCol="0">
            <a:spAutoFit/>
          </a:bodyPr>
          <a:lstStyle/>
          <a:p>
            <a:pPr algn="just"/>
            <a:r>
              <a:rPr lang="es-MX" dirty="0"/>
              <a:t>Integra en dos secciones:</a:t>
            </a:r>
          </a:p>
          <a:p>
            <a:pPr algn="just"/>
            <a:r>
              <a:rPr lang="es-MX" dirty="0"/>
              <a:t>Una para Desarrollo Urbano y Otra para </a:t>
            </a:r>
          </a:p>
          <a:p>
            <a:pPr algn="just"/>
            <a:r>
              <a:rPr lang="es-MX" dirty="0"/>
              <a:t>Obra pública, permite tener más claridad en </a:t>
            </a:r>
          </a:p>
          <a:p>
            <a:pPr algn="just"/>
            <a:r>
              <a:rPr lang="es-MX" dirty="0"/>
              <a:t>los servicios que se ofrecen en cada sección.</a:t>
            </a:r>
          </a:p>
        </p:txBody>
      </p:sp>
    </p:spTree>
    <p:extLst>
      <p:ext uri="{BB962C8B-B14F-4D97-AF65-F5344CB8AC3E}">
        <p14:creationId xmlns:p14="http://schemas.microsoft.com/office/powerpoint/2010/main" val="1225486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DAE31-4DC3-352B-A554-ED259AFC77CA}"/>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26BE8F0B-960E-2EA5-3646-D452DD237D10}"/>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9F0B3253-7FE3-3551-B720-EA9F88260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3" name="CuadroTexto 2">
            <a:extLst>
              <a:ext uri="{FF2B5EF4-FFF2-40B4-BE49-F238E27FC236}">
                <a16:creationId xmlns:a16="http://schemas.microsoft.com/office/drawing/2014/main" id="{16A3ADE2-1034-F569-5AFD-53B63F800198}"/>
              </a:ext>
            </a:extLst>
          </p:cNvPr>
          <p:cNvSpPr txBox="1"/>
          <p:nvPr/>
        </p:nvSpPr>
        <p:spPr>
          <a:xfrm>
            <a:off x="2868308" y="3734658"/>
            <a:ext cx="8362014"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Ruta de trabajo para 2025</a:t>
            </a:r>
          </a:p>
        </p:txBody>
      </p:sp>
      <p:sp>
        <p:nvSpPr>
          <p:cNvPr id="9" name="CuadroTexto 8">
            <a:extLst>
              <a:ext uri="{FF2B5EF4-FFF2-40B4-BE49-F238E27FC236}">
                <a16:creationId xmlns:a16="http://schemas.microsoft.com/office/drawing/2014/main" id="{777411D2-F5E9-8BC6-8081-CF176499B23F}"/>
              </a:ext>
            </a:extLst>
          </p:cNvPr>
          <p:cNvSpPr txBox="1"/>
          <p:nvPr/>
        </p:nvSpPr>
        <p:spPr>
          <a:xfrm>
            <a:off x="2905403" y="2940312"/>
            <a:ext cx="8362014" cy="434935"/>
          </a:xfrm>
          <a:prstGeom prst="roundRect">
            <a:avLst>
              <a:gd name="adj" fmla="val 14722"/>
            </a:avLst>
          </a:prstGeom>
          <a:solidFill>
            <a:schemeClr val="bg1">
              <a:lumMod val="95000"/>
            </a:schemeClr>
          </a:solidFill>
          <a:ln>
            <a:noFill/>
          </a:ln>
        </p:spPr>
        <p:txBody>
          <a:bodyPr wrap="square" rtlCol="0">
            <a:spAutoFit/>
          </a:bodyPr>
          <a:lstStyle>
            <a:defPPr>
              <a:defRPr lang="es-MX"/>
            </a:defPPr>
            <a:lvl1pPr algn="ctr">
              <a:defRPr sz="1600" b="1">
                <a:solidFill>
                  <a:srgbClr val="583E59"/>
                </a:solidFill>
                <a:latin typeface="Gotham Book" panose="02000604040000020004" pitchFamily="50" charset="0"/>
              </a:defRPr>
            </a:lvl1pPr>
          </a:lstStyle>
          <a:p>
            <a:pPr algn="l"/>
            <a:r>
              <a:rPr lang="es-MX" sz="2000" b="0" dirty="0">
                <a:solidFill>
                  <a:schemeClr val="tx1"/>
                </a:solidFill>
              </a:rPr>
              <a:t>Iniciativas de Agua Potable</a:t>
            </a:r>
          </a:p>
        </p:txBody>
      </p:sp>
      <p:sp>
        <p:nvSpPr>
          <p:cNvPr id="10" name="CuadroTexto 9">
            <a:extLst>
              <a:ext uri="{FF2B5EF4-FFF2-40B4-BE49-F238E27FC236}">
                <a16:creationId xmlns:a16="http://schemas.microsoft.com/office/drawing/2014/main" id="{0DC4C69B-B37D-507F-ECEF-71732482CB6D}"/>
              </a:ext>
            </a:extLst>
          </p:cNvPr>
          <p:cNvSpPr txBox="1"/>
          <p:nvPr/>
        </p:nvSpPr>
        <p:spPr>
          <a:xfrm>
            <a:off x="2868307" y="4565166"/>
            <a:ext cx="8362015" cy="434935"/>
          </a:xfrm>
          <a:prstGeom prst="roundRect">
            <a:avLst>
              <a:gd name="adj" fmla="val 14722"/>
            </a:avLst>
          </a:prstGeom>
          <a:solidFill>
            <a:schemeClr val="bg1">
              <a:lumMod val="95000"/>
            </a:schemeClr>
          </a:solidFill>
          <a:ln>
            <a:noFill/>
          </a:ln>
        </p:spPr>
        <p:txBody>
          <a:bodyPr wrap="square" rtlCol="0">
            <a:spAutoFit/>
          </a:bodyPr>
          <a:lstStyle>
            <a:defPPr>
              <a:defRPr lang="es-MX"/>
            </a:defPPr>
            <a:lvl1pPr algn="ctr">
              <a:defRPr sz="1600" b="1">
                <a:solidFill>
                  <a:srgbClr val="583E59"/>
                </a:solidFill>
                <a:latin typeface="Gotham Book" panose="02000604040000020004" pitchFamily="50" charset="0"/>
              </a:defRPr>
            </a:lvl1pPr>
          </a:lstStyle>
          <a:p>
            <a:pPr algn="l"/>
            <a:r>
              <a:rPr lang="es-MX" sz="2000" b="0" dirty="0">
                <a:solidFill>
                  <a:schemeClr val="tx1"/>
                </a:solidFill>
              </a:rPr>
              <a:t>Resultados esperados 2025</a:t>
            </a:r>
          </a:p>
        </p:txBody>
      </p:sp>
      <p:sp>
        <p:nvSpPr>
          <p:cNvPr id="18" name="CuadroTexto 17">
            <a:extLst>
              <a:ext uri="{FF2B5EF4-FFF2-40B4-BE49-F238E27FC236}">
                <a16:creationId xmlns:a16="http://schemas.microsoft.com/office/drawing/2014/main" id="{519F7DFC-C3D7-7BB9-FE00-6A30C79EA3A3}"/>
              </a:ext>
            </a:extLst>
          </p:cNvPr>
          <p:cNvSpPr txBox="1"/>
          <p:nvPr/>
        </p:nvSpPr>
        <p:spPr>
          <a:xfrm>
            <a:off x="2885085" y="2179409"/>
            <a:ext cx="8345237"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Contexto</a:t>
            </a:r>
          </a:p>
        </p:txBody>
      </p:sp>
      <p:grpSp>
        <p:nvGrpSpPr>
          <p:cNvPr id="20" name="Grupo 19">
            <a:extLst>
              <a:ext uri="{FF2B5EF4-FFF2-40B4-BE49-F238E27FC236}">
                <a16:creationId xmlns:a16="http://schemas.microsoft.com/office/drawing/2014/main" id="{60E151E7-AD29-0C9E-D3D2-DE01A74ABD9C}"/>
              </a:ext>
            </a:extLst>
          </p:cNvPr>
          <p:cNvGrpSpPr/>
          <p:nvPr/>
        </p:nvGrpSpPr>
        <p:grpSpPr>
          <a:xfrm>
            <a:off x="2364253" y="2267077"/>
            <a:ext cx="265848" cy="259597"/>
            <a:chOff x="2975923" y="2490087"/>
            <a:chExt cx="413203" cy="396330"/>
          </a:xfrm>
        </p:grpSpPr>
        <p:pic>
          <p:nvPicPr>
            <p:cNvPr id="21" name="Gráfico 20" descr="Lavado de manos contorno">
              <a:extLst>
                <a:ext uri="{FF2B5EF4-FFF2-40B4-BE49-F238E27FC236}">
                  <a16:creationId xmlns:a16="http://schemas.microsoft.com/office/drawing/2014/main" id="{4C955C20-D43D-A47D-1609-3161019407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2" name="Elipse 21">
              <a:extLst>
                <a:ext uri="{FF2B5EF4-FFF2-40B4-BE49-F238E27FC236}">
                  <a16:creationId xmlns:a16="http://schemas.microsoft.com/office/drawing/2014/main" id="{418F5228-3A99-970D-263E-4F8EA38EA389}"/>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3" name="Grupo 22">
            <a:extLst>
              <a:ext uri="{FF2B5EF4-FFF2-40B4-BE49-F238E27FC236}">
                <a16:creationId xmlns:a16="http://schemas.microsoft.com/office/drawing/2014/main" id="{701215A4-C744-D135-2529-AF4F2DDF565B}"/>
              </a:ext>
            </a:extLst>
          </p:cNvPr>
          <p:cNvGrpSpPr/>
          <p:nvPr/>
        </p:nvGrpSpPr>
        <p:grpSpPr>
          <a:xfrm>
            <a:off x="2364253" y="3018836"/>
            <a:ext cx="265848" cy="259597"/>
            <a:chOff x="2975923" y="2490087"/>
            <a:chExt cx="413203" cy="396330"/>
          </a:xfrm>
        </p:grpSpPr>
        <p:pic>
          <p:nvPicPr>
            <p:cNvPr id="24" name="Gráfico 23" descr="Lavado de manos contorno">
              <a:extLst>
                <a:ext uri="{FF2B5EF4-FFF2-40B4-BE49-F238E27FC236}">
                  <a16:creationId xmlns:a16="http://schemas.microsoft.com/office/drawing/2014/main" id="{DFC7B1CE-3E72-7586-3D07-EA276D2F33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5" name="Elipse 24">
              <a:extLst>
                <a:ext uri="{FF2B5EF4-FFF2-40B4-BE49-F238E27FC236}">
                  <a16:creationId xmlns:a16="http://schemas.microsoft.com/office/drawing/2014/main" id="{DE2D2183-F479-1234-7CE8-6FD8323CD264}"/>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6" name="Grupo 25">
            <a:extLst>
              <a:ext uri="{FF2B5EF4-FFF2-40B4-BE49-F238E27FC236}">
                <a16:creationId xmlns:a16="http://schemas.microsoft.com/office/drawing/2014/main" id="{CFABA62C-DAA0-537F-1E39-4C2EA73097FB}"/>
              </a:ext>
            </a:extLst>
          </p:cNvPr>
          <p:cNvGrpSpPr/>
          <p:nvPr/>
        </p:nvGrpSpPr>
        <p:grpSpPr>
          <a:xfrm>
            <a:off x="2364253" y="3822326"/>
            <a:ext cx="265848" cy="259597"/>
            <a:chOff x="2975923" y="2490087"/>
            <a:chExt cx="413203" cy="396330"/>
          </a:xfrm>
        </p:grpSpPr>
        <p:pic>
          <p:nvPicPr>
            <p:cNvPr id="27" name="Gráfico 26" descr="Lavado de manos contorno">
              <a:extLst>
                <a:ext uri="{FF2B5EF4-FFF2-40B4-BE49-F238E27FC236}">
                  <a16:creationId xmlns:a16="http://schemas.microsoft.com/office/drawing/2014/main" id="{7245AC9E-314D-B134-F37B-37DD2D82FD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8" name="Elipse 27">
              <a:extLst>
                <a:ext uri="{FF2B5EF4-FFF2-40B4-BE49-F238E27FC236}">
                  <a16:creationId xmlns:a16="http://schemas.microsoft.com/office/drawing/2014/main" id="{CFFEDDD7-333D-CEDF-AE4D-884D397820C9}"/>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9" name="Grupo 28">
            <a:extLst>
              <a:ext uri="{FF2B5EF4-FFF2-40B4-BE49-F238E27FC236}">
                <a16:creationId xmlns:a16="http://schemas.microsoft.com/office/drawing/2014/main" id="{C38F8E03-4741-5376-D007-CC45A6FDE4A4}"/>
              </a:ext>
            </a:extLst>
          </p:cNvPr>
          <p:cNvGrpSpPr/>
          <p:nvPr/>
        </p:nvGrpSpPr>
        <p:grpSpPr>
          <a:xfrm>
            <a:off x="2379670" y="4610886"/>
            <a:ext cx="265848" cy="259597"/>
            <a:chOff x="2975923" y="2490087"/>
            <a:chExt cx="413203" cy="396330"/>
          </a:xfrm>
        </p:grpSpPr>
        <p:pic>
          <p:nvPicPr>
            <p:cNvPr id="30" name="Gráfico 29" descr="Lavado de manos contorno">
              <a:extLst>
                <a:ext uri="{FF2B5EF4-FFF2-40B4-BE49-F238E27FC236}">
                  <a16:creationId xmlns:a16="http://schemas.microsoft.com/office/drawing/2014/main" id="{7223F4BD-0558-560E-03B9-A5355DFF58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31" name="Elipse 30">
              <a:extLst>
                <a:ext uri="{FF2B5EF4-FFF2-40B4-BE49-F238E27FC236}">
                  <a16:creationId xmlns:a16="http://schemas.microsoft.com/office/drawing/2014/main" id="{F3176A6D-2BCE-2710-29E2-16B4DE1B1DF7}"/>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33" name="TextBox 5">
            <a:extLst>
              <a:ext uri="{FF2B5EF4-FFF2-40B4-BE49-F238E27FC236}">
                <a16:creationId xmlns:a16="http://schemas.microsoft.com/office/drawing/2014/main" id="{7E88DF98-5F7C-310C-DAB8-BF96B739A236}"/>
              </a:ext>
            </a:extLst>
          </p:cNvPr>
          <p:cNvSpPr txBox="1"/>
          <p:nvPr/>
        </p:nvSpPr>
        <p:spPr>
          <a:xfrm>
            <a:off x="3102219" y="447092"/>
            <a:ext cx="7806573" cy="492443"/>
          </a:xfrm>
          <a:prstGeom prst="rect">
            <a:avLst/>
          </a:prstGeom>
        </p:spPr>
        <p:txBody>
          <a:bodyPr wrap="square" lIns="0" tIns="0" rIns="0" bIns="0" rtlCol="0" anchor="t">
            <a:spAutoFit/>
          </a:bodyPr>
          <a:lstStyle/>
          <a:p>
            <a:pPr algn="ct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GENDA</a:t>
            </a:r>
            <a:r>
              <a:rPr lang="es-MX" sz="2400" b="1" dirty="0">
                <a:solidFill>
                  <a:schemeClr val="tx2"/>
                </a:solidFill>
                <a:effectLst>
                  <a:outerShdw blurRad="38100" dist="38100" dir="2700000" algn="tl">
                    <a:srgbClr val="000000">
                      <a:alpha val="43137"/>
                    </a:srgbClr>
                  </a:outerShdw>
                </a:effectLst>
                <a:latin typeface="Gotham Book" panose="02000604040000020004" pitchFamily="50" charset="0"/>
              </a:rPr>
              <a:t> </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DE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GUA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P</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OTABLE 2025</a:t>
            </a: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sp>
        <p:nvSpPr>
          <p:cNvPr id="41" name="CuadroTexto 40">
            <a:extLst>
              <a:ext uri="{FF2B5EF4-FFF2-40B4-BE49-F238E27FC236}">
                <a16:creationId xmlns:a16="http://schemas.microsoft.com/office/drawing/2014/main" id="{1210EC2D-779F-17B3-5E7E-048401F7170C}"/>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Tree>
    <p:extLst>
      <p:ext uri="{BB962C8B-B14F-4D97-AF65-F5344CB8AC3E}">
        <p14:creationId xmlns:p14="http://schemas.microsoft.com/office/powerpoint/2010/main" val="1267170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70871-EE33-C4DF-E5EB-1758787D35BE}"/>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70FECF77-ACCA-149D-1ECD-C5FE8E1F60B7}"/>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70F70433-4AF7-9B85-5483-5F73723A9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18" name="CuadroTexto 17">
            <a:extLst>
              <a:ext uri="{FF2B5EF4-FFF2-40B4-BE49-F238E27FC236}">
                <a16:creationId xmlns:a16="http://schemas.microsoft.com/office/drawing/2014/main" id="{9AB43A36-5B93-B7C5-4C34-4956BAE29912}"/>
              </a:ext>
            </a:extLst>
          </p:cNvPr>
          <p:cNvSpPr txBox="1"/>
          <p:nvPr/>
        </p:nvSpPr>
        <p:spPr>
          <a:xfrm>
            <a:off x="2418741" y="1371599"/>
            <a:ext cx="832727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Contexto</a:t>
            </a:r>
          </a:p>
        </p:txBody>
      </p:sp>
      <p:grpSp>
        <p:nvGrpSpPr>
          <p:cNvPr id="20" name="Grupo 19">
            <a:extLst>
              <a:ext uri="{FF2B5EF4-FFF2-40B4-BE49-F238E27FC236}">
                <a16:creationId xmlns:a16="http://schemas.microsoft.com/office/drawing/2014/main" id="{B0CC5D72-2D8E-1B11-7B15-920AA4DD4BDD}"/>
              </a:ext>
            </a:extLst>
          </p:cNvPr>
          <p:cNvGrpSpPr/>
          <p:nvPr/>
        </p:nvGrpSpPr>
        <p:grpSpPr>
          <a:xfrm>
            <a:off x="1897909" y="1459267"/>
            <a:ext cx="265848" cy="259597"/>
            <a:chOff x="2975923" y="2490087"/>
            <a:chExt cx="413203" cy="396330"/>
          </a:xfrm>
        </p:grpSpPr>
        <p:pic>
          <p:nvPicPr>
            <p:cNvPr id="21" name="Gráfico 20" descr="Lavado de manos contorno">
              <a:extLst>
                <a:ext uri="{FF2B5EF4-FFF2-40B4-BE49-F238E27FC236}">
                  <a16:creationId xmlns:a16="http://schemas.microsoft.com/office/drawing/2014/main" id="{783ED322-6AC9-447A-2542-AFE89DA95D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2" name="Elipse 21">
              <a:extLst>
                <a:ext uri="{FF2B5EF4-FFF2-40B4-BE49-F238E27FC236}">
                  <a16:creationId xmlns:a16="http://schemas.microsoft.com/office/drawing/2014/main" id="{4304A566-8A48-0D28-897C-1872256B4858}"/>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7" name="TextBox 5">
            <a:extLst>
              <a:ext uri="{FF2B5EF4-FFF2-40B4-BE49-F238E27FC236}">
                <a16:creationId xmlns:a16="http://schemas.microsoft.com/office/drawing/2014/main" id="{D097B420-7721-1057-A0BC-73B3FE6E2417}"/>
              </a:ext>
            </a:extLst>
          </p:cNvPr>
          <p:cNvSpPr txBox="1"/>
          <p:nvPr/>
        </p:nvSpPr>
        <p:spPr>
          <a:xfrm>
            <a:off x="3102219" y="447092"/>
            <a:ext cx="7806573" cy="492443"/>
          </a:xfrm>
          <a:prstGeom prst="rect">
            <a:avLst/>
          </a:prstGeom>
        </p:spPr>
        <p:txBody>
          <a:bodyPr wrap="square" lIns="0" tIns="0" rIns="0" bIns="0" rtlCol="0" anchor="t">
            <a:spAutoFit/>
          </a:bodyPr>
          <a:lstStyle/>
          <a:p>
            <a:pPr algn="ct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GENDA</a:t>
            </a:r>
            <a:r>
              <a:rPr lang="es-MX" sz="2400" b="1" dirty="0">
                <a:solidFill>
                  <a:schemeClr val="tx2"/>
                </a:solidFill>
                <a:effectLst>
                  <a:outerShdw blurRad="38100" dist="38100" dir="2700000" algn="tl">
                    <a:srgbClr val="000000">
                      <a:alpha val="43137"/>
                    </a:srgbClr>
                  </a:outerShdw>
                </a:effectLst>
                <a:latin typeface="Gotham Book" panose="02000604040000020004" pitchFamily="50" charset="0"/>
              </a:rPr>
              <a:t> </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DE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GUA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P</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OTABLE 2025</a:t>
            </a: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sp>
        <p:nvSpPr>
          <p:cNvPr id="36" name="CuadroTexto 35">
            <a:extLst>
              <a:ext uri="{FF2B5EF4-FFF2-40B4-BE49-F238E27FC236}">
                <a16:creationId xmlns:a16="http://schemas.microsoft.com/office/drawing/2014/main" id="{BD83BBE9-ABF9-9CDA-F82B-490F67C92D5C}"/>
              </a:ext>
            </a:extLst>
          </p:cNvPr>
          <p:cNvSpPr txBox="1"/>
          <p:nvPr/>
        </p:nvSpPr>
        <p:spPr>
          <a:xfrm>
            <a:off x="7717536" y="2347693"/>
            <a:ext cx="3575304" cy="338554"/>
          </a:xfrm>
          <a:prstGeom prst="rect">
            <a:avLst/>
          </a:prstGeom>
          <a:gradFill flip="none" rotWithShape="1">
            <a:gsLst>
              <a:gs pos="0">
                <a:srgbClr val="996600">
                  <a:tint val="66000"/>
                  <a:satMod val="160000"/>
                </a:srgbClr>
              </a:gs>
              <a:gs pos="50000">
                <a:srgbClr val="996600">
                  <a:tint val="44500"/>
                  <a:satMod val="160000"/>
                </a:srgbClr>
              </a:gs>
              <a:gs pos="100000">
                <a:srgbClr val="996600">
                  <a:tint val="23500"/>
                  <a:satMod val="160000"/>
                </a:srgbClr>
              </a:gs>
            </a:gsLst>
            <a:lin ang="13500000" scaled="1"/>
            <a:tileRect/>
          </a:gradFill>
        </p:spPr>
        <p:txBody>
          <a:bodyPr wrap="square">
            <a:spAutoFit/>
          </a:bodyPr>
          <a:lstStyle>
            <a:defPPr>
              <a:defRPr lang="es-MX"/>
            </a:defPPr>
            <a:lvl1pPr algn="ctr">
              <a:defRPr sz="1400" b="0" i="0" u="none" strike="noStrike">
                <a:effectLst/>
                <a:latin typeface="Gotham Book" panose="02000604040000020004" pitchFamily="50" charset="0"/>
              </a:defRPr>
            </a:lvl1pPr>
          </a:lstStyle>
          <a:p>
            <a:r>
              <a:rPr lang="es-MX" dirty="0"/>
              <a:t>Temporada de Sequía “moderada”</a:t>
            </a:r>
          </a:p>
        </p:txBody>
      </p:sp>
      <p:sp>
        <p:nvSpPr>
          <p:cNvPr id="37" name="CuadroTexto 36">
            <a:extLst>
              <a:ext uri="{FF2B5EF4-FFF2-40B4-BE49-F238E27FC236}">
                <a16:creationId xmlns:a16="http://schemas.microsoft.com/office/drawing/2014/main" id="{3ABFE9E3-E06E-30F0-D9F3-5F30CBE22228}"/>
              </a:ext>
            </a:extLst>
          </p:cNvPr>
          <p:cNvSpPr txBox="1"/>
          <p:nvPr/>
        </p:nvSpPr>
        <p:spPr>
          <a:xfrm>
            <a:off x="2301240" y="2347693"/>
            <a:ext cx="4145280" cy="338554"/>
          </a:xfrm>
          <a:prstGeom prst="rect">
            <a:avLst/>
          </a:prstGeom>
          <a:gradFill flip="none" rotWithShape="1">
            <a:gsLst>
              <a:gs pos="0">
                <a:srgbClr val="996600">
                  <a:tint val="66000"/>
                  <a:satMod val="160000"/>
                </a:srgbClr>
              </a:gs>
              <a:gs pos="50000">
                <a:srgbClr val="996600">
                  <a:tint val="44500"/>
                  <a:satMod val="160000"/>
                </a:srgbClr>
              </a:gs>
              <a:gs pos="100000">
                <a:srgbClr val="996600">
                  <a:tint val="23500"/>
                  <a:satMod val="160000"/>
                </a:srgbClr>
              </a:gs>
            </a:gsLst>
            <a:lin ang="13500000" scaled="1"/>
            <a:tileRect/>
          </a:gradFill>
        </p:spPr>
        <p:txBody>
          <a:bodyPr wrap="square">
            <a:spAutoFit/>
          </a:bodyPr>
          <a:lstStyle>
            <a:defPPr>
              <a:defRPr lang="es-MX"/>
            </a:defPPr>
            <a:lvl1pPr algn="ctr">
              <a:defRPr sz="1400" b="0" i="0" u="none" strike="noStrike">
                <a:effectLst/>
                <a:latin typeface="Gotham Book" panose="02000604040000020004" pitchFamily="50" charset="0"/>
              </a:defRPr>
            </a:lvl1pPr>
          </a:lstStyle>
          <a:p>
            <a:r>
              <a:rPr lang="es-MX" dirty="0"/>
              <a:t>Disponibilidad de Agua Potable</a:t>
            </a:r>
          </a:p>
        </p:txBody>
      </p:sp>
      <p:sp>
        <p:nvSpPr>
          <p:cNvPr id="39" name="CuadroTexto 38">
            <a:extLst>
              <a:ext uri="{FF2B5EF4-FFF2-40B4-BE49-F238E27FC236}">
                <a16:creationId xmlns:a16="http://schemas.microsoft.com/office/drawing/2014/main" id="{593327D0-4104-5118-116E-C42F0C34B99F}"/>
              </a:ext>
            </a:extLst>
          </p:cNvPr>
          <p:cNvSpPr txBox="1"/>
          <p:nvPr/>
        </p:nvSpPr>
        <p:spPr>
          <a:xfrm>
            <a:off x="4497629" y="1869266"/>
            <a:ext cx="4809744" cy="369332"/>
          </a:xfrm>
          <a:prstGeom prst="rect">
            <a:avLst/>
          </a:prstGeom>
          <a:noFill/>
        </p:spPr>
        <p:txBody>
          <a:bodyPr wrap="square">
            <a:spAutoFit/>
          </a:bodyPr>
          <a:lstStyle/>
          <a:p>
            <a:pPr algn="ctr"/>
            <a:r>
              <a:rPr lang="es-MX" b="1" dirty="0"/>
              <a:t>PROBLEMÁTICA GENERAL </a:t>
            </a:r>
          </a:p>
        </p:txBody>
      </p:sp>
      <p:sp>
        <p:nvSpPr>
          <p:cNvPr id="40" name="CuadroTexto 39">
            <a:extLst>
              <a:ext uri="{FF2B5EF4-FFF2-40B4-BE49-F238E27FC236}">
                <a16:creationId xmlns:a16="http://schemas.microsoft.com/office/drawing/2014/main" id="{232C5D4D-5772-DB23-AC17-C13A483B3476}"/>
              </a:ext>
            </a:extLst>
          </p:cNvPr>
          <p:cNvSpPr txBox="1"/>
          <p:nvPr/>
        </p:nvSpPr>
        <p:spPr>
          <a:xfrm>
            <a:off x="2361563" y="4566407"/>
            <a:ext cx="4084957" cy="338554"/>
          </a:xfrm>
          <a:prstGeom prst="rect">
            <a:avLst/>
          </a:prstGeom>
          <a:gradFill flip="none" rotWithShape="1">
            <a:gsLst>
              <a:gs pos="0">
                <a:srgbClr val="996600">
                  <a:tint val="66000"/>
                  <a:satMod val="160000"/>
                </a:srgbClr>
              </a:gs>
              <a:gs pos="50000">
                <a:srgbClr val="996600">
                  <a:tint val="44500"/>
                  <a:satMod val="160000"/>
                </a:srgbClr>
              </a:gs>
              <a:gs pos="100000">
                <a:srgbClr val="996600">
                  <a:tint val="23500"/>
                  <a:satMod val="160000"/>
                </a:srgbClr>
              </a:gs>
            </a:gsLst>
            <a:lin ang="13500000" scaled="1"/>
            <a:tileRect/>
          </a:gradFill>
        </p:spPr>
        <p:txBody>
          <a:bodyPr wrap="square">
            <a:spAutoFit/>
          </a:bodyPr>
          <a:lstStyle>
            <a:defPPr>
              <a:defRPr lang="es-MX"/>
            </a:defPPr>
            <a:lvl1pPr algn="ctr">
              <a:defRPr sz="1400" b="0" i="0" u="none" strike="noStrike">
                <a:effectLst/>
                <a:latin typeface="Gotham Book" panose="02000604040000020004" pitchFamily="50" charset="0"/>
              </a:defRPr>
            </a:lvl1pPr>
          </a:lstStyle>
          <a:p>
            <a:r>
              <a:rPr lang="es-MX" dirty="0"/>
              <a:t>Contaminación del Río Lerma y Afluentes</a:t>
            </a:r>
          </a:p>
        </p:txBody>
      </p:sp>
      <p:sp>
        <p:nvSpPr>
          <p:cNvPr id="41" name="CuadroTexto 40">
            <a:extLst>
              <a:ext uri="{FF2B5EF4-FFF2-40B4-BE49-F238E27FC236}">
                <a16:creationId xmlns:a16="http://schemas.microsoft.com/office/drawing/2014/main" id="{54D245EB-BDCC-74AA-0FD0-5A813D3A51E1}"/>
              </a:ext>
            </a:extLst>
          </p:cNvPr>
          <p:cNvSpPr txBox="1"/>
          <p:nvPr/>
        </p:nvSpPr>
        <p:spPr>
          <a:xfrm>
            <a:off x="7633720" y="4542782"/>
            <a:ext cx="3659120" cy="338554"/>
          </a:xfrm>
          <a:prstGeom prst="rect">
            <a:avLst/>
          </a:prstGeom>
          <a:gradFill flip="none" rotWithShape="1">
            <a:gsLst>
              <a:gs pos="0">
                <a:srgbClr val="996600">
                  <a:tint val="66000"/>
                  <a:satMod val="160000"/>
                </a:srgbClr>
              </a:gs>
              <a:gs pos="50000">
                <a:srgbClr val="996600">
                  <a:tint val="44500"/>
                  <a:satMod val="160000"/>
                </a:srgbClr>
              </a:gs>
              <a:gs pos="100000">
                <a:srgbClr val="996600">
                  <a:tint val="23500"/>
                  <a:satMod val="160000"/>
                </a:srgbClr>
              </a:gs>
            </a:gsLst>
            <a:lin ang="13500000" scaled="1"/>
            <a:tileRect/>
          </a:gradFill>
        </p:spPr>
        <p:txBody>
          <a:bodyPr wrap="square">
            <a:spAutoFit/>
          </a:bodyPr>
          <a:lstStyle>
            <a:defPPr>
              <a:defRPr lang="es-MX"/>
            </a:defPPr>
            <a:lvl1pPr algn="ctr">
              <a:defRPr sz="1400" b="0" i="0" u="none" strike="noStrike">
                <a:effectLst/>
                <a:latin typeface="Gotham Book" panose="02000604040000020004" pitchFamily="50" charset="0"/>
              </a:defRPr>
            </a:lvl1pPr>
          </a:lstStyle>
          <a:p>
            <a:r>
              <a:rPr lang="es-MX" dirty="0"/>
              <a:t>Inversión para infraestructura</a:t>
            </a:r>
          </a:p>
        </p:txBody>
      </p:sp>
      <p:pic>
        <p:nvPicPr>
          <p:cNvPr id="43" name="Gráfico 42" descr="Dirección con relleno sólido">
            <a:extLst>
              <a:ext uri="{FF2B5EF4-FFF2-40B4-BE49-F238E27FC236}">
                <a16:creationId xmlns:a16="http://schemas.microsoft.com/office/drawing/2014/main" id="{49275352-4C8D-55A8-225F-D7073C27C0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58601" y="2449142"/>
            <a:ext cx="240451" cy="240451"/>
          </a:xfrm>
          <a:prstGeom prst="rect">
            <a:avLst/>
          </a:prstGeom>
        </p:spPr>
      </p:pic>
      <p:pic>
        <p:nvPicPr>
          <p:cNvPr id="44" name="Gráfico 43" descr="Dirección con relleno sólido">
            <a:extLst>
              <a:ext uri="{FF2B5EF4-FFF2-40B4-BE49-F238E27FC236}">
                <a16:creationId xmlns:a16="http://schemas.microsoft.com/office/drawing/2014/main" id="{53927B77-B420-1AFA-5CB5-1E2F93D084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2456" y="4644231"/>
            <a:ext cx="240451" cy="240451"/>
          </a:xfrm>
          <a:prstGeom prst="rect">
            <a:avLst/>
          </a:prstGeom>
        </p:spPr>
      </p:pic>
      <p:pic>
        <p:nvPicPr>
          <p:cNvPr id="45" name="Gráfico 44" descr="Dirección con relleno sólido">
            <a:extLst>
              <a:ext uri="{FF2B5EF4-FFF2-40B4-BE49-F238E27FC236}">
                <a16:creationId xmlns:a16="http://schemas.microsoft.com/office/drawing/2014/main" id="{C0DEC462-6F42-577D-0525-105D39E45F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50840" y="2454621"/>
            <a:ext cx="240451" cy="240451"/>
          </a:xfrm>
          <a:prstGeom prst="rect">
            <a:avLst/>
          </a:prstGeom>
        </p:spPr>
      </p:pic>
      <p:pic>
        <p:nvPicPr>
          <p:cNvPr id="46" name="Gráfico 45" descr="Dirección con relleno sólido">
            <a:extLst>
              <a:ext uri="{FF2B5EF4-FFF2-40B4-BE49-F238E27FC236}">
                <a16:creationId xmlns:a16="http://schemas.microsoft.com/office/drawing/2014/main" id="{A31C0520-24E6-6086-3738-3D7A68B04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64613" y="4618992"/>
            <a:ext cx="240451" cy="240451"/>
          </a:xfrm>
          <a:prstGeom prst="rect">
            <a:avLst/>
          </a:prstGeom>
        </p:spPr>
      </p:pic>
      <p:pic>
        <p:nvPicPr>
          <p:cNvPr id="54" name="Imagen 53">
            <a:extLst>
              <a:ext uri="{FF2B5EF4-FFF2-40B4-BE49-F238E27FC236}">
                <a16:creationId xmlns:a16="http://schemas.microsoft.com/office/drawing/2014/main" id="{23365E92-E43D-B094-024F-2AD25FA7DD64}"/>
              </a:ext>
            </a:extLst>
          </p:cNvPr>
          <p:cNvPicPr>
            <a:picLocks noChangeAspect="1"/>
          </p:cNvPicPr>
          <p:nvPr/>
        </p:nvPicPr>
        <p:blipFill>
          <a:blip r:embed="rId9"/>
          <a:stretch>
            <a:fillRect/>
          </a:stretch>
        </p:blipFill>
        <p:spPr>
          <a:xfrm>
            <a:off x="8523649" y="2842677"/>
            <a:ext cx="2003984" cy="1456521"/>
          </a:xfrm>
          <a:prstGeom prst="rect">
            <a:avLst/>
          </a:prstGeom>
        </p:spPr>
      </p:pic>
      <p:pic>
        <p:nvPicPr>
          <p:cNvPr id="58" name="Imagen 57">
            <a:extLst>
              <a:ext uri="{FF2B5EF4-FFF2-40B4-BE49-F238E27FC236}">
                <a16:creationId xmlns:a16="http://schemas.microsoft.com/office/drawing/2014/main" id="{ED938958-95DB-DFEC-B789-F0D92F5699CA}"/>
              </a:ext>
            </a:extLst>
          </p:cNvPr>
          <p:cNvPicPr>
            <a:picLocks noChangeAspect="1"/>
          </p:cNvPicPr>
          <p:nvPr/>
        </p:nvPicPr>
        <p:blipFill>
          <a:blip r:embed="rId10"/>
          <a:stretch>
            <a:fillRect/>
          </a:stretch>
        </p:blipFill>
        <p:spPr>
          <a:xfrm>
            <a:off x="2592646" y="5063313"/>
            <a:ext cx="1233341" cy="1333238"/>
          </a:xfrm>
          <a:prstGeom prst="rect">
            <a:avLst/>
          </a:prstGeom>
        </p:spPr>
      </p:pic>
      <p:sp>
        <p:nvSpPr>
          <p:cNvPr id="60" name="CuadroTexto 59">
            <a:extLst>
              <a:ext uri="{FF2B5EF4-FFF2-40B4-BE49-F238E27FC236}">
                <a16:creationId xmlns:a16="http://schemas.microsoft.com/office/drawing/2014/main" id="{372A7525-6A34-090B-DC36-C2CC4A42D410}"/>
              </a:ext>
            </a:extLst>
          </p:cNvPr>
          <p:cNvSpPr txBox="1"/>
          <p:nvPr/>
        </p:nvSpPr>
        <p:spPr>
          <a:xfrm>
            <a:off x="3825987" y="5802514"/>
            <a:ext cx="2858277" cy="338554"/>
          </a:xfrm>
          <a:prstGeom prst="rect">
            <a:avLst/>
          </a:prstGeom>
          <a:noFill/>
        </p:spPr>
        <p:txBody>
          <a:bodyPr wrap="square">
            <a:spAutoFit/>
          </a:bodyPr>
          <a:lstStyle/>
          <a:p>
            <a:r>
              <a:rPr lang="es-MX" sz="1400" dirty="0"/>
              <a:t>60</a:t>
            </a:r>
            <a:r>
              <a:rPr lang="es-MX" sz="1600" dirty="0"/>
              <a:t> </a:t>
            </a:r>
            <a:r>
              <a:rPr lang="es-MX" sz="1000" dirty="0"/>
              <a:t>Plantas de Tratamiento de Aguas Residuales</a:t>
            </a:r>
            <a:endParaRPr lang="es-MX" sz="1600" dirty="0"/>
          </a:p>
        </p:txBody>
      </p:sp>
      <p:sp>
        <p:nvSpPr>
          <p:cNvPr id="61" name="CuadroTexto 60">
            <a:extLst>
              <a:ext uri="{FF2B5EF4-FFF2-40B4-BE49-F238E27FC236}">
                <a16:creationId xmlns:a16="http://schemas.microsoft.com/office/drawing/2014/main" id="{DA6B4B9B-E968-9E29-3C17-76DBF710CD5D}"/>
              </a:ext>
            </a:extLst>
          </p:cNvPr>
          <p:cNvSpPr txBox="1"/>
          <p:nvPr/>
        </p:nvSpPr>
        <p:spPr>
          <a:xfrm>
            <a:off x="4194928" y="6126638"/>
            <a:ext cx="2489336" cy="307777"/>
          </a:xfrm>
          <a:prstGeom prst="rect">
            <a:avLst/>
          </a:prstGeom>
          <a:noFill/>
        </p:spPr>
        <p:txBody>
          <a:bodyPr wrap="square">
            <a:spAutoFit/>
          </a:bodyPr>
          <a:lstStyle/>
          <a:p>
            <a:r>
              <a:rPr lang="es-MX" sz="1400" dirty="0"/>
              <a:t>74% </a:t>
            </a:r>
            <a:r>
              <a:rPr lang="es-MX" sz="1000" dirty="0"/>
              <a:t>cobertura de Aguas Tratadas</a:t>
            </a:r>
            <a:endParaRPr lang="es-MX" sz="1600" dirty="0"/>
          </a:p>
        </p:txBody>
      </p:sp>
      <p:pic>
        <p:nvPicPr>
          <p:cNvPr id="63" name="Imagen 62">
            <a:extLst>
              <a:ext uri="{FF2B5EF4-FFF2-40B4-BE49-F238E27FC236}">
                <a16:creationId xmlns:a16="http://schemas.microsoft.com/office/drawing/2014/main" id="{772A0169-701C-00AF-A5E7-C342F4FAB0F1}"/>
              </a:ext>
            </a:extLst>
          </p:cNvPr>
          <p:cNvPicPr>
            <a:picLocks noChangeAspect="1"/>
          </p:cNvPicPr>
          <p:nvPr/>
        </p:nvPicPr>
        <p:blipFill>
          <a:blip r:embed="rId11">
            <a:alphaModFix amt="70000"/>
          </a:blip>
          <a:stretch>
            <a:fillRect/>
          </a:stretch>
        </p:blipFill>
        <p:spPr>
          <a:xfrm>
            <a:off x="3484500" y="2823154"/>
            <a:ext cx="1591624" cy="1638133"/>
          </a:xfrm>
          <a:prstGeom prst="rect">
            <a:avLst/>
          </a:prstGeom>
        </p:spPr>
      </p:pic>
      <p:sp>
        <p:nvSpPr>
          <p:cNvPr id="128" name="CuadroTexto 127">
            <a:extLst>
              <a:ext uri="{FF2B5EF4-FFF2-40B4-BE49-F238E27FC236}">
                <a16:creationId xmlns:a16="http://schemas.microsoft.com/office/drawing/2014/main" id="{78354258-379A-43AF-D656-09DB2E62B5F2}"/>
              </a:ext>
            </a:extLst>
          </p:cNvPr>
          <p:cNvSpPr txBox="1"/>
          <p:nvPr/>
        </p:nvSpPr>
        <p:spPr>
          <a:xfrm>
            <a:off x="7633720" y="5036678"/>
            <a:ext cx="3051611" cy="261610"/>
          </a:xfrm>
          <a:prstGeom prst="rect">
            <a:avLst/>
          </a:prstGeom>
          <a:noFill/>
        </p:spPr>
        <p:txBody>
          <a:bodyPr wrap="square">
            <a:spAutoFit/>
          </a:bodyPr>
          <a:lstStyle/>
          <a:p>
            <a:pPr algn="ctr"/>
            <a:r>
              <a:rPr lang="es-MX" sz="1100" dirty="0">
                <a:effectLst>
                  <a:outerShdw blurRad="38100" dist="38100" dir="2700000" algn="tl">
                    <a:srgbClr val="000000">
                      <a:alpha val="43137"/>
                    </a:srgbClr>
                  </a:outerShdw>
                </a:effectLst>
              </a:rPr>
              <a:t>Tecnificación del Distrito de Riego 011:</a:t>
            </a:r>
          </a:p>
        </p:txBody>
      </p:sp>
      <p:sp>
        <p:nvSpPr>
          <p:cNvPr id="129" name="CuadroTexto 128">
            <a:extLst>
              <a:ext uri="{FF2B5EF4-FFF2-40B4-BE49-F238E27FC236}">
                <a16:creationId xmlns:a16="http://schemas.microsoft.com/office/drawing/2014/main" id="{5340C23A-0B55-785C-2C2A-74D416EDC74B}"/>
              </a:ext>
            </a:extLst>
          </p:cNvPr>
          <p:cNvSpPr txBox="1"/>
          <p:nvPr/>
        </p:nvSpPr>
        <p:spPr>
          <a:xfrm>
            <a:off x="4104638" y="5085511"/>
            <a:ext cx="1934733" cy="261610"/>
          </a:xfrm>
          <a:prstGeom prst="rect">
            <a:avLst/>
          </a:prstGeom>
          <a:noFill/>
        </p:spPr>
        <p:txBody>
          <a:bodyPr wrap="square">
            <a:spAutoFit/>
          </a:bodyPr>
          <a:lstStyle/>
          <a:p>
            <a:pPr algn="ctr"/>
            <a:r>
              <a:rPr lang="es-MX" sz="1100" i="1" dirty="0">
                <a:effectLst>
                  <a:outerShdw blurRad="38100" dist="38100" dir="2700000" algn="tl">
                    <a:srgbClr val="000000">
                      <a:alpha val="43137"/>
                    </a:srgbClr>
                  </a:outerShdw>
                </a:effectLst>
              </a:rPr>
              <a:t>Saneamiento del Río Lerma</a:t>
            </a:r>
          </a:p>
        </p:txBody>
      </p:sp>
      <p:sp>
        <p:nvSpPr>
          <p:cNvPr id="131" name="CuadroTexto 130">
            <a:extLst>
              <a:ext uri="{FF2B5EF4-FFF2-40B4-BE49-F238E27FC236}">
                <a16:creationId xmlns:a16="http://schemas.microsoft.com/office/drawing/2014/main" id="{20615F92-8962-F52C-3BB0-7A8F3C929B4F}"/>
              </a:ext>
            </a:extLst>
          </p:cNvPr>
          <p:cNvSpPr txBox="1"/>
          <p:nvPr/>
        </p:nvSpPr>
        <p:spPr>
          <a:xfrm>
            <a:off x="7771995" y="5487761"/>
            <a:ext cx="1827359" cy="261610"/>
          </a:xfrm>
          <a:prstGeom prst="rect">
            <a:avLst/>
          </a:prstGeom>
          <a:noFill/>
        </p:spPr>
        <p:txBody>
          <a:bodyPr wrap="square">
            <a:spAutoFit/>
          </a:bodyPr>
          <a:lstStyle>
            <a:defPPr>
              <a:defRPr lang="es-MX"/>
            </a:defPPr>
            <a:lvl1pPr algn="ctr">
              <a:defRPr sz="1100"/>
            </a:lvl1pPr>
          </a:lstStyle>
          <a:p>
            <a:r>
              <a:rPr lang="es-MX" dirty="0">
                <a:effectLst>
                  <a:outerShdw blurRad="38100" dist="38100" dir="2700000" algn="tl">
                    <a:srgbClr val="000000">
                      <a:alpha val="43137"/>
                    </a:srgbClr>
                  </a:outerShdw>
                </a:effectLst>
              </a:rPr>
              <a:t>Acueducto Presa Solís:</a:t>
            </a:r>
          </a:p>
        </p:txBody>
      </p:sp>
      <p:sp>
        <p:nvSpPr>
          <p:cNvPr id="132" name="CuadroTexto 131">
            <a:extLst>
              <a:ext uri="{FF2B5EF4-FFF2-40B4-BE49-F238E27FC236}">
                <a16:creationId xmlns:a16="http://schemas.microsoft.com/office/drawing/2014/main" id="{681A6403-A11C-F2AB-9462-EF39160B878D}"/>
              </a:ext>
            </a:extLst>
          </p:cNvPr>
          <p:cNvSpPr txBox="1"/>
          <p:nvPr/>
        </p:nvSpPr>
        <p:spPr>
          <a:xfrm>
            <a:off x="7839854" y="5868544"/>
            <a:ext cx="3452985" cy="600164"/>
          </a:xfrm>
          <a:prstGeom prst="rect">
            <a:avLst/>
          </a:prstGeom>
          <a:noFill/>
        </p:spPr>
        <p:txBody>
          <a:bodyPr wrap="square">
            <a:spAutoFit/>
          </a:bodyPr>
          <a:lstStyle>
            <a:defPPr>
              <a:defRPr lang="es-MX"/>
            </a:defPPr>
            <a:lvl1pPr algn="ctr">
              <a:defRPr sz="1100"/>
            </a:lvl1pPr>
          </a:lstStyle>
          <a:p>
            <a:pPr algn="just"/>
            <a:r>
              <a:rPr lang="es-MX" dirty="0">
                <a:effectLst>
                  <a:outerShdw blurRad="38100" dist="38100" dir="2700000" algn="tl">
                    <a:srgbClr val="000000">
                      <a:alpha val="43137"/>
                    </a:srgbClr>
                  </a:outerShdw>
                </a:effectLst>
              </a:rPr>
              <a:t>Infraestructura agua, alcantarillado, drenaje pluvial y tratamiento de aguas residuales en los municipios del Estado.</a:t>
            </a:r>
          </a:p>
        </p:txBody>
      </p:sp>
      <p:pic>
        <p:nvPicPr>
          <p:cNvPr id="136" name="Gráfico 135" descr="Signo de intercalación hacia la derecha con relleno sólido">
            <a:extLst>
              <a:ext uri="{FF2B5EF4-FFF2-40B4-BE49-F238E27FC236}">
                <a16:creationId xmlns:a16="http://schemas.microsoft.com/office/drawing/2014/main" id="{031672BE-3276-0D14-C020-FA93D255585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39322" y="5074984"/>
            <a:ext cx="255606" cy="255606"/>
          </a:xfrm>
          <a:prstGeom prst="rect">
            <a:avLst/>
          </a:prstGeom>
        </p:spPr>
      </p:pic>
      <p:pic>
        <p:nvPicPr>
          <p:cNvPr id="137" name="Gráfico 136" descr="Signo de intercalación hacia la derecha con relleno sólido">
            <a:extLst>
              <a:ext uri="{FF2B5EF4-FFF2-40B4-BE49-F238E27FC236}">
                <a16:creationId xmlns:a16="http://schemas.microsoft.com/office/drawing/2014/main" id="{F7E02433-E5CF-2AB7-68F7-ED595C9D48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33720" y="5049765"/>
            <a:ext cx="255606" cy="255606"/>
          </a:xfrm>
          <a:prstGeom prst="rect">
            <a:avLst/>
          </a:prstGeom>
        </p:spPr>
      </p:pic>
      <p:pic>
        <p:nvPicPr>
          <p:cNvPr id="138" name="Gráfico 137" descr="Signo de intercalación hacia la derecha con relleno sólido">
            <a:extLst>
              <a:ext uri="{FF2B5EF4-FFF2-40B4-BE49-F238E27FC236}">
                <a16:creationId xmlns:a16="http://schemas.microsoft.com/office/drawing/2014/main" id="{95EC1781-28D7-D850-BB54-C176B15E384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44192" y="5473382"/>
            <a:ext cx="255606" cy="255606"/>
          </a:xfrm>
          <a:prstGeom prst="rect">
            <a:avLst/>
          </a:prstGeom>
        </p:spPr>
      </p:pic>
      <p:pic>
        <p:nvPicPr>
          <p:cNvPr id="139" name="Gráfico 138" descr="Signo de intercalación hacia la derecha con relleno sólido">
            <a:extLst>
              <a:ext uri="{FF2B5EF4-FFF2-40B4-BE49-F238E27FC236}">
                <a16:creationId xmlns:a16="http://schemas.microsoft.com/office/drawing/2014/main" id="{5420E517-A829-4BAB-7B73-5FC2F877E32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44192" y="5890559"/>
            <a:ext cx="255606" cy="255606"/>
          </a:xfrm>
          <a:prstGeom prst="rect">
            <a:avLst/>
          </a:prstGeom>
        </p:spPr>
      </p:pic>
      <p:sp>
        <p:nvSpPr>
          <p:cNvPr id="140" name="CuadroTexto 139">
            <a:extLst>
              <a:ext uri="{FF2B5EF4-FFF2-40B4-BE49-F238E27FC236}">
                <a16:creationId xmlns:a16="http://schemas.microsoft.com/office/drawing/2014/main" id="{04509A00-A0C6-3697-B989-71901261984F}"/>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
        <p:nvSpPr>
          <p:cNvPr id="145" name="CuadroTexto 144">
            <a:extLst>
              <a:ext uri="{FF2B5EF4-FFF2-40B4-BE49-F238E27FC236}">
                <a16:creationId xmlns:a16="http://schemas.microsoft.com/office/drawing/2014/main" id="{EDB0A9EF-8192-9103-293D-C62506E834FD}"/>
              </a:ext>
            </a:extLst>
          </p:cNvPr>
          <p:cNvSpPr txBox="1"/>
          <p:nvPr/>
        </p:nvSpPr>
        <p:spPr>
          <a:xfrm>
            <a:off x="4634481" y="5278220"/>
            <a:ext cx="925072" cy="261610"/>
          </a:xfrm>
          <a:prstGeom prst="rect">
            <a:avLst/>
          </a:prstGeom>
          <a:noFill/>
        </p:spPr>
        <p:txBody>
          <a:bodyPr wrap="square">
            <a:spAutoFit/>
          </a:bodyPr>
          <a:lstStyle/>
          <a:p>
            <a:r>
              <a:rPr lang="es-MX" sz="1100" dirty="0"/>
              <a:t>1,500 MDP</a:t>
            </a:r>
          </a:p>
        </p:txBody>
      </p:sp>
      <p:sp>
        <p:nvSpPr>
          <p:cNvPr id="146" name="CuadroTexto 145">
            <a:extLst>
              <a:ext uri="{FF2B5EF4-FFF2-40B4-BE49-F238E27FC236}">
                <a16:creationId xmlns:a16="http://schemas.microsoft.com/office/drawing/2014/main" id="{A6B38A8A-ED8B-D917-9103-A98CAED8891B}"/>
              </a:ext>
            </a:extLst>
          </p:cNvPr>
          <p:cNvSpPr txBox="1"/>
          <p:nvPr/>
        </p:nvSpPr>
        <p:spPr>
          <a:xfrm>
            <a:off x="10367768" y="5039887"/>
            <a:ext cx="925072" cy="261610"/>
          </a:xfrm>
          <a:prstGeom prst="rect">
            <a:avLst/>
          </a:prstGeom>
          <a:noFill/>
        </p:spPr>
        <p:txBody>
          <a:bodyPr wrap="square">
            <a:spAutoFit/>
          </a:bodyPr>
          <a:lstStyle/>
          <a:p>
            <a:r>
              <a:rPr lang="es-MX" sz="1100" dirty="0"/>
              <a:t>7,812 MDP</a:t>
            </a:r>
          </a:p>
        </p:txBody>
      </p:sp>
      <p:pic>
        <p:nvPicPr>
          <p:cNvPr id="147" name="Gráfico 146" descr="Signo de intercalación hacia la derecha con relleno sólido">
            <a:extLst>
              <a:ext uri="{FF2B5EF4-FFF2-40B4-BE49-F238E27FC236}">
                <a16:creationId xmlns:a16="http://schemas.microsoft.com/office/drawing/2014/main" id="{0C8830FB-94E6-8F41-5559-F10FD5C703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22907" y="5515385"/>
            <a:ext cx="255606" cy="255606"/>
          </a:xfrm>
          <a:prstGeom prst="rect">
            <a:avLst/>
          </a:prstGeom>
        </p:spPr>
      </p:pic>
      <p:sp>
        <p:nvSpPr>
          <p:cNvPr id="148" name="CuadroTexto 147">
            <a:extLst>
              <a:ext uri="{FF2B5EF4-FFF2-40B4-BE49-F238E27FC236}">
                <a16:creationId xmlns:a16="http://schemas.microsoft.com/office/drawing/2014/main" id="{A72C39A5-19C3-72ED-947D-292FD5FDDEFA}"/>
              </a:ext>
            </a:extLst>
          </p:cNvPr>
          <p:cNvSpPr txBox="1"/>
          <p:nvPr/>
        </p:nvSpPr>
        <p:spPr>
          <a:xfrm>
            <a:off x="4102280" y="5541587"/>
            <a:ext cx="2381325" cy="261610"/>
          </a:xfrm>
          <a:prstGeom prst="rect">
            <a:avLst/>
          </a:prstGeom>
          <a:noFill/>
        </p:spPr>
        <p:txBody>
          <a:bodyPr wrap="square">
            <a:spAutoFit/>
          </a:bodyPr>
          <a:lstStyle/>
          <a:p>
            <a:pPr algn="ctr"/>
            <a:r>
              <a:rPr lang="es-MX" sz="1100" i="1" dirty="0">
                <a:effectLst>
                  <a:outerShdw blurRad="38100" dist="38100" dir="2700000" algn="tl">
                    <a:srgbClr val="000000">
                      <a:alpha val="43137"/>
                    </a:srgbClr>
                  </a:outerShdw>
                </a:effectLst>
              </a:rPr>
              <a:t>Estado de Guanajuato cuenta con:</a:t>
            </a:r>
          </a:p>
        </p:txBody>
      </p:sp>
      <p:sp>
        <p:nvSpPr>
          <p:cNvPr id="149" name="CuadroTexto 148">
            <a:extLst>
              <a:ext uri="{FF2B5EF4-FFF2-40B4-BE49-F238E27FC236}">
                <a16:creationId xmlns:a16="http://schemas.microsoft.com/office/drawing/2014/main" id="{14A2D4DB-985B-B2C7-A91B-B46D3BBD2708}"/>
              </a:ext>
            </a:extLst>
          </p:cNvPr>
          <p:cNvSpPr txBox="1"/>
          <p:nvPr/>
        </p:nvSpPr>
        <p:spPr>
          <a:xfrm>
            <a:off x="9530213" y="5487761"/>
            <a:ext cx="925072" cy="261610"/>
          </a:xfrm>
          <a:prstGeom prst="rect">
            <a:avLst/>
          </a:prstGeom>
          <a:noFill/>
        </p:spPr>
        <p:txBody>
          <a:bodyPr wrap="square">
            <a:spAutoFit/>
          </a:bodyPr>
          <a:lstStyle/>
          <a:p>
            <a:r>
              <a:rPr lang="es-MX" sz="1100" dirty="0"/>
              <a:t>15,000 MDP</a:t>
            </a:r>
          </a:p>
        </p:txBody>
      </p:sp>
      <p:sp>
        <p:nvSpPr>
          <p:cNvPr id="150" name="CuadroTexto 149">
            <a:extLst>
              <a:ext uri="{FF2B5EF4-FFF2-40B4-BE49-F238E27FC236}">
                <a16:creationId xmlns:a16="http://schemas.microsoft.com/office/drawing/2014/main" id="{F7DC2B44-4223-4310-C919-221B4596847D}"/>
              </a:ext>
            </a:extLst>
          </p:cNvPr>
          <p:cNvSpPr txBox="1"/>
          <p:nvPr/>
        </p:nvSpPr>
        <p:spPr>
          <a:xfrm>
            <a:off x="9864843" y="6694288"/>
            <a:ext cx="2489336" cy="200055"/>
          </a:xfrm>
          <a:prstGeom prst="rect">
            <a:avLst/>
          </a:prstGeom>
          <a:noFill/>
        </p:spPr>
        <p:txBody>
          <a:bodyPr wrap="square">
            <a:spAutoFit/>
          </a:bodyPr>
          <a:lstStyle/>
          <a:p>
            <a:r>
              <a:rPr lang="es-MX" sz="700" dirty="0"/>
              <a:t>Fuente: Conagua y  Secretaria del Agua y Medio Ambiente</a:t>
            </a:r>
            <a:endParaRPr lang="es-MX" sz="800" dirty="0"/>
          </a:p>
        </p:txBody>
      </p:sp>
    </p:spTree>
    <p:extLst>
      <p:ext uri="{BB962C8B-B14F-4D97-AF65-F5344CB8AC3E}">
        <p14:creationId xmlns:p14="http://schemas.microsoft.com/office/powerpoint/2010/main" val="2430816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D19E9-4999-CCF0-B755-26BA40CF9159}"/>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FEAC46E2-990B-A91F-1E68-4E0949DC541D}"/>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82E78D58-99FD-FBCE-AD35-7FF2322AD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18" name="CuadroTexto 17">
            <a:extLst>
              <a:ext uri="{FF2B5EF4-FFF2-40B4-BE49-F238E27FC236}">
                <a16:creationId xmlns:a16="http://schemas.microsoft.com/office/drawing/2014/main" id="{9766DBE4-A897-0EC8-A323-5C7FC8403B5B}"/>
              </a:ext>
            </a:extLst>
          </p:cNvPr>
          <p:cNvSpPr txBox="1"/>
          <p:nvPr/>
        </p:nvSpPr>
        <p:spPr>
          <a:xfrm>
            <a:off x="2418741" y="1371599"/>
            <a:ext cx="832727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Contexto</a:t>
            </a:r>
          </a:p>
        </p:txBody>
      </p:sp>
      <p:grpSp>
        <p:nvGrpSpPr>
          <p:cNvPr id="20" name="Grupo 19">
            <a:extLst>
              <a:ext uri="{FF2B5EF4-FFF2-40B4-BE49-F238E27FC236}">
                <a16:creationId xmlns:a16="http://schemas.microsoft.com/office/drawing/2014/main" id="{41F24CA7-66F3-2DF6-5289-0B73D7861DEB}"/>
              </a:ext>
            </a:extLst>
          </p:cNvPr>
          <p:cNvGrpSpPr/>
          <p:nvPr/>
        </p:nvGrpSpPr>
        <p:grpSpPr>
          <a:xfrm>
            <a:off x="1897909" y="1459267"/>
            <a:ext cx="265848" cy="259597"/>
            <a:chOff x="2975923" y="2490087"/>
            <a:chExt cx="413203" cy="396330"/>
          </a:xfrm>
        </p:grpSpPr>
        <p:pic>
          <p:nvPicPr>
            <p:cNvPr id="21" name="Gráfico 20" descr="Lavado de manos contorno">
              <a:extLst>
                <a:ext uri="{FF2B5EF4-FFF2-40B4-BE49-F238E27FC236}">
                  <a16:creationId xmlns:a16="http://schemas.microsoft.com/office/drawing/2014/main" id="{074E1B56-B080-B30E-7EFC-2D4494C0C9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2" name="Elipse 21">
              <a:extLst>
                <a:ext uri="{FF2B5EF4-FFF2-40B4-BE49-F238E27FC236}">
                  <a16:creationId xmlns:a16="http://schemas.microsoft.com/office/drawing/2014/main" id="{1CCB7E44-103D-C7D6-EC0B-4943E69B8D14}"/>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2" name="CuadroTexto 11">
            <a:extLst>
              <a:ext uri="{FF2B5EF4-FFF2-40B4-BE49-F238E27FC236}">
                <a16:creationId xmlns:a16="http://schemas.microsoft.com/office/drawing/2014/main" id="{17896FD4-B82C-23C7-857D-43F65805D610}"/>
              </a:ext>
            </a:extLst>
          </p:cNvPr>
          <p:cNvSpPr txBox="1"/>
          <p:nvPr/>
        </p:nvSpPr>
        <p:spPr>
          <a:xfrm>
            <a:off x="1819218" y="2077270"/>
            <a:ext cx="10086330" cy="1584473"/>
          </a:xfrm>
          <a:prstGeom prst="rect">
            <a:avLst/>
          </a:prstGeom>
          <a:noFill/>
        </p:spPr>
        <p:txBody>
          <a:bodyPr wrap="square">
            <a:spAutoFit/>
          </a:bodyPr>
          <a:lstStyle>
            <a:defPPr>
              <a:defRPr lang="es-MX"/>
            </a:defPPr>
            <a:lvl1pPr>
              <a:defRPr sz="1000">
                <a:solidFill>
                  <a:srgbClr val="333333"/>
                </a:solidFill>
                <a:latin typeface="Helvetica Neue"/>
              </a:defRPr>
            </a:lvl1pPr>
          </a:lstStyle>
          <a:p>
            <a:pPr algn="just">
              <a:lnSpc>
                <a:spcPct val="150000"/>
              </a:lnSpc>
            </a:pPr>
            <a:r>
              <a:rPr lang="es-MX" sz="1100" dirty="0"/>
              <a:t>Desde el año 2022, la </a:t>
            </a:r>
            <a:r>
              <a:rPr lang="es-MX" sz="1100" b="1" dirty="0"/>
              <a:t>Unidad de Estudios de las Finanzas Públicas </a:t>
            </a:r>
            <a:r>
              <a:rPr lang="es-MX" sz="1100" dirty="0"/>
              <a:t>ha estado trabajando de manera conjunta con la </a:t>
            </a:r>
            <a:r>
              <a:rPr lang="es-MX" sz="1100" b="1" dirty="0"/>
              <a:t>Comisión Estatal del Agua de Guanajuato</a:t>
            </a:r>
            <a:r>
              <a:rPr lang="es-MX" sz="1100" dirty="0"/>
              <a:t>, con el objetivo de fortalecer la recaudación a través del fortalecimiento de las tarifas de agua potable, alcantarillado y tratamiento de aguas residuales de los prestadores del servicio. Para el año 2023, se desarrolló la metodología para la determinación del </a:t>
            </a:r>
            <a:r>
              <a:rPr lang="es-MX" sz="1100" b="1" dirty="0"/>
              <a:t>Factor de Recuperación Tarifario </a:t>
            </a:r>
            <a:r>
              <a:rPr lang="es-MX" sz="1100" dirty="0"/>
              <a:t>y se dio seguimiento e </a:t>
            </a:r>
            <a:r>
              <a:rPr lang="es-MX" sz="1100" b="1" dirty="0"/>
              <a:t>impulso a las inversiones hidráulicas</a:t>
            </a:r>
            <a:r>
              <a:rPr lang="es-MX" sz="1100" dirty="0"/>
              <a:t>. Para el año 2024, se fusiona la Comisión Estatal del Agua de Guanajuato y la Secretaría de Medio Ambiente y </a:t>
            </a:r>
            <a:r>
              <a:rPr lang="es-MX" sz="1100" b="1" dirty="0"/>
              <a:t>se crea la Secretaría del Agua y Medio Ambiente</a:t>
            </a:r>
            <a:r>
              <a:rPr lang="es-MX" sz="1100" dirty="0"/>
              <a:t>, por lo que se propone crear sinergia para seguir trabajando y poder eficientizar y fortalecer la parte legislativa, que permite </a:t>
            </a:r>
            <a:r>
              <a:rPr lang="es-MX" sz="1100" dirty="0" err="1"/>
              <a:t>mejoara</a:t>
            </a:r>
            <a:r>
              <a:rPr lang="es-MX" sz="1100" dirty="0"/>
              <a:t> la operación de los prestadores de servicios.</a:t>
            </a:r>
          </a:p>
        </p:txBody>
      </p:sp>
      <p:sp>
        <p:nvSpPr>
          <p:cNvPr id="15" name="CuadroTexto 14">
            <a:extLst>
              <a:ext uri="{FF2B5EF4-FFF2-40B4-BE49-F238E27FC236}">
                <a16:creationId xmlns:a16="http://schemas.microsoft.com/office/drawing/2014/main" id="{22697A79-1A1B-347F-5800-882FF69C9675}"/>
              </a:ext>
            </a:extLst>
          </p:cNvPr>
          <p:cNvSpPr txBox="1"/>
          <p:nvPr/>
        </p:nvSpPr>
        <p:spPr>
          <a:xfrm>
            <a:off x="4329837" y="3993583"/>
            <a:ext cx="4539843" cy="321050"/>
          </a:xfrm>
          <a:prstGeom prst="rect">
            <a:avLst/>
          </a:prstGeom>
          <a:gradFill flip="none" rotWithShape="1">
            <a:gsLst>
              <a:gs pos="0">
                <a:srgbClr val="996600">
                  <a:tint val="66000"/>
                  <a:satMod val="160000"/>
                </a:srgbClr>
              </a:gs>
              <a:gs pos="50000">
                <a:srgbClr val="996600">
                  <a:tint val="44500"/>
                  <a:satMod val="160000"/>
                </a:srgbClr>
              </a:gs>
              <a:gs pos="100000">
                <a:srgbClr val="996600">
                  <a:tint val="23500"/>
                  <a:satMod val="160000"/>
                </a:srgbClr>
              </a:gs>
            </a:gsLst>
            <a:lin ang="13500000" scaled="1"/>
            <a:tileRect/>
          </a:gradFill>
        </p:spPr>
        <p:txBody>
          <a:bodyPr wrap="square">
            <a:spAutoFit/>
          </a:bodyPr>
          <a:lstStyle>
            <a:defPPr>
              <a:defRPr lang="es-MX"/>
            </a:defPPr>
            <a:lvl1pPr algn="ctr">
              <a:defRPr sz="1400" b="0" i="0" u="none" strike="noStrike">
                <a:effectLst/>
                <a:latin typeface="Gotham Book" panose="02000604040000020004" pitchFamily="50" charset="0"/>
              </a:defRPr>
            </a:lvl1pPr>
          </a:lstStyle>
          <a:p>
            <a:r>
              <a:rPr lang="es-ES_tradnl" dirty="0"/>
              <a:t>Objetivo general de la Agenda de Agua 2025:  </a:t>
            </a:r>
            <a:endParaRPr lang="es-MX" dirty="0"/>
          </a:p>
        </p:txBody>
      </p:sp>
      <p:sp>
        <p:nvSpPr>
          <p:cNvPr id="16" name="CuadroTexto 15">
            <a:extLst>
              <a:ext uri="{FF2B5EF4-FFF2-40B4-BE49-F238E27FC236}">
                <a16:creationId xmlns:a16="http://schemas.microsoft.com/office/drawing/2014/main" id="{33D0B697-05E2-8967-B8CC-935F831307DC}"/>
              </a:ext>
            </a:extLst>
          </p:cNvPr>
          <p:cNvSpPr txBox="1"/>
          <p:nvPr/>
        </p:nvSpPr>
        <p:spPr>
          <a:xfrm>
            <a:off x="2163756" y="4505838"/>
            <a:ext cx="9741791" cy="981807"/>
          </a:xfrm>
          <a:prstGeom prst="rect">
            <a:avLst/>
          </a:prstGeom>
        </p:spPr>
        <p:txBody>
          <a:bodyPr wrap="square" lIns="0" tIns="0" rIns="0" bIns="0" rtlCol="0" anchor="t">
            <a:spAutoFit/>
          </a:bodyPr>
          <a:lstStyle>
            <a:defPPr>
              <a:defRPr lang="en-US"/>
            </a:defPPr>
            <a:lvl1pPr algn="just">
              <a:defRPr sz="2000">
                <a:solidFill>
                  <a:schemeClr val="tx1">
                    <a:lumMod val="65000"/>
                    <a:lumOff val="35000"/>
                  </a:schemeClr>
                </a:solidFill>
                <a:latin typeface="Gotham Book" panose="02000604040000020004" pitchFamily="50" charset="0"/>
              </a:defRPr>
            </a:lvl1pPr>
          </a:lstStyle>
          <a:p>
            <a:pPr>
              <a:lnSpc>
                <a:spcPct val="150000"/>
              </a:lnSpc>
            </a:pPr>
            <a:endParaRPr lang="es-MX" sz="400" dirty="0"/>
          </a:p>
          <a:p>
            <a:pPr algn="just">
              <a:lnSpc>
                <a:spcPct val="150000"/>
              </a:lnSpc>
            </a:pPr>
            <a:r>
              <a:rPr lang="es-ES" sz="1200" b="1" dirty="0">
                <a:solidFill>
                  <a:srgbClr val="333333"/>
                </a:solidFill>
                <a:latin typeface="Helvetica Neue"/>
              </a:rPr>
              <a:t>Fortalecer las finanzas </a:t>
            </a:r>
            <a:r>
              <a:rPr lang="es-ES" sz="1100" dirty="0">
                <a:solidFill>
                  <a:srgbClr val="333333"/>
                </a:solidFill>
                <a:latin typeface="Helvetica Neue"/>
              </a:rPr>
              <a:t>de los organismos operadores del Estado, con la finalidad de contar </a:t>
            </a:r>
            <a:r>
              <a:rPr lang="es-ES" sz="1200" b="1" dirty="0">
                <a:solidFill>
                  <a:srgbClr val="333333"/>
                </a:solidFill>
                <a:latin typeface="Helvetica Neue"/>
              </a:rPr>
              <a:t>con tarifas de Agua </a:t>
            </a:r>
            <a:r>
              <a:rPr lang="es-ES" sz="1100" dirty="0">
                <a:solidFill>
                  <a:srgbClr val="333333"/>
                </a:solidFill>
                <a:latin typeface="Helvetica Neue"/>
              </a:rPr>
              <a:t>que permitan la </a:t>
            </a:r>
            <a:r>
              <a:rPr lang="es-ES" sz="1200" b="1" dirty="0">
                <a:solidFill>
                  <a:srgbClr val="333333"/>
                </a:solidFill>
                <a:latin typeface="Helvetica Neue"/>
              </a:rPr>
              <a:t>sostenibilidad</a:t>
            </a:r>
            <a:r>
              <a:rPr lang="es-ES" sz="1100" b="1" dirty="0">
                <a:solidFill>
                  <a:srgbClr val="333333"/>
                </a:solidFill>
                <a:latin typeface="Helvetica Neue"/>
              </a:rPr>
              <a:t>,</a:t>
            </a:r>
            <a:r>
              <a:rPr lang="es-ES" sz="1100" dirty="0">
                <a:solidFill>
                  <a:srgbClr val="333333"/>
                </a:solidFill>
                <a:latin typeface="Helvetica Neue"/>
              </a:rPr>
              <a:t> el mejoramiento y </a:t>
            </a:r>
            <a:r>
              <a:rPr lang="es-ES" sz="1200" b="1" dirty="0">
                <a:solidFill>
                  <a:srgbClr val="333333"/>
                </a:solidFill>
                <a:latin typeface="Helvetica Neue"/>
              </a:rPr>
              <a:t>fortalecimiento</a:t>
            </a:r>
            <a:r>
              <a:rPr lang="es-ES" sz="1100" dirty="0">
                <a:solidFill>
                  <a:srgbClr val="333333"/>
                </a:solidFill>
                <a:latin typeface="Helvetica Neue"/>
              </a:rPr>
              <a:t> de la </a:t>
            </a:r>
            <a:r>
              <a:rPr lang="es-ES" sz="1200" b="1" dirty="0">
                <a:solidFill>
                  <a:srgbClr val="333333"/>
                </a:solidFill>
                <a:latin typeface="Helvetica Neue"/>
              </a:rPr>
              <a:t>prestación de los servicios de agua potable, alcantarillado y tratamiento de agua residual </a:t>
            </a:r>
            <a:r>
              <a:rPr lang="es-ES" sz="1100" dirty="0">
                <a:solidFill>
                  <a:srgbClr val="333333"/>
                </a:solidFill>
                <a:latin typeface="Helvetica Neue"/>
              </a:rPr>
              <a:t>en beneficio de la población. </a:t>
            </a:r>
            <a:endParaRPr lang="es-MX" sz="1100" dirty="0">
              <a:solidFill>
                <a:srgbClr val="333333"/>
              </a:solidFill>
              <a:latin typeface="Helvetica Neue"/>
            </a:endParaRPr>
          </a:p>
          <a:p>
            <a:pPr>
              <a:lnSpc>
                <a:spcPct val="150000"/>
              </a:lnSpc>
            </a:pPr>
            <a:endParaRPr lang="es-MX" sz="400" dirty="0"/>
          </a:p>
        </p:txBody>
      </p:sp>
      <p:sp>
        <p:nvSpPr>
          <p:cNvPr id="17" name="TextBox 5">
            <a:extLst>
              <a:ext uri="{FF2B5EF4-FFF2-40B4-BE49-F238E27FC236}">
                <a16:creationId xmlns:a16="http://schemas.microsoft.com/office/drawing/2014/main" id="{7B4D4B9D-0A66-2CB9-34CA-5E6F6BEF032A}"/>
              </a:ext>
            </a:extLst>
          </p:cNvPr>
          <p:cNvSpPr txBox="1"/>
          <p:nvPr/>
        </p:nvSpPr>
        <p:spPr>
          <a:xfrm>
            <a:off x="3102219" y="447092"/>
            <a:ext cx="7806573" cy="492443"/>
          </a:xfrm>
          <a:prstGeom prst="rect">
            <a:avLst/>
          </a:prstGeom>
        </p:spPr>
        <p:txBody>
          <a:bodyPr wrap="square" lIns="0" tIns="0" rIns="0" bIns="0" rtlCol="0" anchor="t">
            <a:spAutoFit/>
          </a:bodyPr>
          <a:lstStyle/>
          <a:p>
            <a:pPr algn="ct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GENDA</a:t>
            </a:r>
            <a:r>
              <a:rPr lang="es-MX" sz="2400" b="1" dirty="0">
                <a:solidFill>
                  <a:schemeClr val="tx2"/>
                </a:solidFill>
                <a:effectLst>
                  <a:outerShdw blurRad="38100" dist="38100" dir="2700000" algn="tl">
                    <a:srgbClr val="000000">
                      <a:alpha val="43137"/>
                    </a:srgbClr>
                  </a:outerShdw>
                </a:effectLst>
                <a:latin typeface="Gotham Book" panose="02000604040000020004" pitchFamily="50" charset="0"/>
              </a:rPr>
              <a:t> </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DE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GUA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P</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OTABLE 2025</a:t>
            </a: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pic>
        <p:nvPicPr>
          <p:cNvPr id="19" name="Gráfico 18" descr="Marca de insignia1 con relleno sólido">
            <a:extLst>
              <a:ext uri="{FF2B5EF4-FFF2-40B4-BE49-F238E27FC236}">
                <a16:creationId xmlns:a16="http://schemas.microsoft.com/office/drawing/2014/main" id="{1144ECA7-8DDC-E594-E604-C292FC7089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4101" y="4621728"/>
            <a:ext cx="270692" cy="270692"/>
          </a:xfrm>
          <a:prstGeom prst="rect">
            <a:avLst/>
          </a:prstGeom>
        </p:spPr>
      </p:pic>
      <p:pic>
        <p:nvPicPr>
          <p:cNvPr id="3" name="Imagen 2" descr="Imagen que contiene montar a caballo, agua, hombre, tablero&#10;&#10;El contenido generado por IA puede ser incorrecto.">
            <a:extLst>
              <a:ext uri="{FF2B5EF4-FFF2-40B4-BE49-F238E27FC236}">
                <a16:creationId xmlns:a16="http://schemas.microsoft.com/office/drawing/2014/main" id="{6393ECB8-BE37-4768-331A-785ACAAD90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9266" y="5431670"/>
            <a:ext cx="2586228" cy="900070"/>
          </a:xfrm>
          <a:prstGeom prst="rect">
            <a:avLst/>
          </a:prstGeom>
        </p:spPr>
      </p:pic>
      <p:sp>
        <p:nvSpPr>
          <p:cNvPr id="4" name="CuadroTexto 3">
            <a:extLst>
              <a:ext uri="{FF2B5EF4-FFF2-40B4-BE49-F238E27FC236}">
                <a16:creationId xmlns:a16="http://schemas.microsoft.com/office/drawing/2014/main" id="{1C547158-43E2-DDC8-9083-82E3600ECB19}"/>
              </a:ext>
            </a:extLst>
          </p:cNvPr>
          <p:cNvSpPr txBox="1"/>
          <p:nvPr/>
        </p:nvSpPr>
        <p:spPr>
          <a:xfrm>
            <a:off x="3150275"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Tree>
    <p:extLst>
      <p:ext uri="{BB962C8B-B14F-4D97-AF65-F5344CB8AC3E}">
        <p14:creationId xmlns:p14="http://schemas.microsoft.com/office/powerpoint/2010/main" val="66124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3DFAE-03FA-C8CE-0913-A7E16AF1B888}"/>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AE22BC07-E82C-336F-8127-E5B5223D1134}"/>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4700C7C0-955D-66B9-A94D-7FA0EB05E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18" name="CuadroTexto 17">
            <a:extLst>
              <a:ext uri="{FF2B5EF4-FFF2-40B4-BE49-F238E27FC236}">
                <a16:creationId xmlns:a16="http://schemas.microsoft.com/office/drawing/2014/main" id="{548D884A-B2E3-F659-0FD3-6E2A2433F28E}"/>
              </a:ext>
            </a:extLst>
          </p:cNvPr>
          <p:cNvSpPr txBox="1"/>
          <p:nvPr/>
        </p:nvSpPr>
        <p:spPr>
          <a:xfrm>
            <a:off x="2418741" y="1371599"/>
            <a:ext cx="832727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Contexto</a:t>
            </a:r>
          </a:p>
        </p:txBody>
      </p:sp>
      <p:grpSp>
        <p:nvGrpSpPr>
          <p:cNvPr id="20" name="Grupo 19">
            <a:extLst>
              <a:ext uri="{FF2B5EF4-FFF2-40B4-BE49-F238E27FC236}">
                <a16:creationId xmlns:a16="http://schemas.microsoft.com/office/drawing/2014/main" id="{C5B3C549-09F9-F653-9425-6C86B3F356B6}"/>
              </a:ext>
            </a:extLst>
          </p:cNvPr>
          <p:cNvGrpSpPr/>
          <p:nvPr/>
        </p:nvGrpSpPr>
        <p:grpSpPr>
          <a:xfrm>
            <a:off x="1897909" y="1459267"/>
            <a:ext cx="265848" cy="259597"/>
            <a:chOff x="2975923" y="2490087"/>
            <a:chExt cx="413203" cy="396330"/>
          </a:xfrm>
        </p:grpSpPr>
        <p:pic>
          <p:nvPicPr>
            <p:cNvPr id="21" name="Gráfico 20" descr="Lavado de manos contorno">
              <a:extLst>
                <a:ext uri="{FF2B5EF4-FFF2-40B4-BE49-F238E27FC236}">
                  <a16:creationId xmlns:a16="http://schemas.microsoft.com/office/drawing/2014/main" id="{221E6A33-6FA6-D060-CF6C-C4649CD13A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2" name="Elipse 21">
              <a:extLst>
                <a:ext uri="{FF2B5EF4-FFF2-40B4-BE49-F238E27FC236}">
                  <a16:creationId xmlns:a16="http://schemas.microsoft.com/office/drawing/2014/main" id="{650BE825-9A4C-12ED-1D7E-BADF586D48E1}"/>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7" name="TextBox 5">
            <a:extLst>
              <a:ext uri="{FF2B5EF4-FFF2-40B4-BE49-F238E27FC236}">
                <a16:creationId xmlns:a16="http://schemas.microsoft.com/office/drawing/2014/main" id="{3962CB2C-B8A4-03B8-4D66-862C2CE5432F}"/>
              </a:ext>
            </a:extLst>
          </p:cNvPr>
          <p:cNvSpPr txBox="1"/>
          <p:nvPr/>
        </p:nvSpPr>
        <p:spPr>
          <a:xfrm>
            <a:off x="3102219" y="447092"/>
            <a:ext cx="7806573" cy="492443"/>
          </a:xfrm>
          <a:prstGeom prst="rect">
            <a:avLst/>
          </a:prstGeom>
        </p:spPr>
        <p:txBody>
          <a:bodyPr wrap="square" lIns="0" tIns="0" rIns="0" bIns="0" rtlCol="0" anchor="t">
            <a:spAutoFit/>
          </a:bodyPr>
          <a:lstStyle/>
          <a:p>
            <a:pPr algn="ct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GENDA</a:t>
            </a:r>
            <a:r>
              <a:rPr lang="es-MX" sz="2400" b="1" dirty="0">
                <a:solidFill>
                  <a:schemeClr val="tx2"/>
                </a:solidFill>
                <a:effectLst>
                  <a:outerShdw blurRad="38100" dist="38100" dir="2700000" algn="tl">
                    <a:srgbClr val="000000">
                      <a:alpha val="43137"/>
                    </a:srgbClr>
                  </a:outerShdw>
                </a:effectLst>
                <a:latin typeface="Gotham Book" panose="02000604040000020004" pitchFamily="50" charset="0"/>
              </a:rPr>
              <a:t> </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DE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GUA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P</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OTABLE 2025</a:t>
            </a: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sp>
        <p:nvSpPr>
          <p:cNvPr id="5" name="CuadroTexto 4">
            <a:extLst>
              <a:ext uri="{FF2B5EF4-FFF2-40B4-BE49-F238E27FC236}">
                <a16:creationId xmlns:a16="http://schemas.microsoft.com/office/drawing/2014/main" id="{7E23CCB5-7C9B-3136-6CEB-285BA295D85F}"/>
              </a:ext>
            </a:extLst>
          </p:cNvPr>
          <p:cNvSpPr txBox="1"/>
          <p:nvPr/>
        </p:nvSpPr>
        <p:spPr>
          <a:xfrm>
            <a:off x="1731782" y="1967793"/>
            <a:ext cx="10182850" cy="1720151"/>
          </a:xfrm>
          <a:prstGeom prst="rect">
            <a:avLst/>
          </a:prstGeom>
          <a:noFill/>
        </p:spPr>
        <p:txBody>
          <a:bodyPr wrap="square">
            <a:spAutoFit/>
          </a:bodyPr>
          <a:lstStyle>
            <a:defPPr>
              <a:defRPr lang="es-MX"/>
            </a:defPPr>
            <a:lvl1pPr>
              <a:defRPr sz="1000">
                <a:solidFill>
                  <a:srgbClr val="333333"/>
                </a:solidFill>
                <a:latin typeface="Helvetica Neue"/>
              </a:defRPr>
            </a:lvl1pPr>
          </a:lstStyle>
          <a:p>
            <a:pPr algn="just">
              <a:lnSpc>
                <a:spcPct val="150000"/>
              </a:lnSpc>
            </a:pPr>
            <a:r>
              <a:rPr lang="es-MX" sz="1200" dirty="0"/>
              <a:t>En el tema de saneamiento, el </a:t>
            </a:r>
            <a:r>
              <a:rPr lang="es-MX" sz="1200" b="1" dirty="0"/>
              <a:t>Plan Nacional Hídrico 2024-2030 </a:t>
            </a:r>
            <a:r>
              <a:rPr lang="es-MX" sz="1200" dirty="0"/>
              <a:t>establece la aplicación de </a:t>
            </a:r>
            <a:r>
              <a:rPr lang="es-MX" sz="1200" b="1" dirty="0"/>
              <a:t>1,500 millones </a:t>
            </a:r>
            <a:r>
              <a:rPr lang="es-MX" sz="1200" dirty="0"/>
              <a:t>de pesos para acciones de </a:t>
            </a:r>
            <a:r>
              <a:rPr lang="es-MX" sz="1200" b="1" dirty="0"/>
              <a:t>saneamiento del Río Lerma </a:t>
            </a:r>
            <a:r>
              <a:rPr lang="es-MX" sz="1200" dirty="0"/>
              <a:t>y sus afluentes. Esta zona abarca 40 municipios con corrientes de agua de esa región, exceptuando  los municipios de Atarjea, Doctor Mora, Victoria, Santa Catarina, Tierra Blanca y Xichú, que pertenecen a la región hidrológica del Pánuco. Es importante contemplar dichas acciones en la Agenda del Agua 2025, ya que dos de las afluentes con mayor problemas de contaminación en el Estado son el </a:t>
            </a:r>
            <a:r>
              <a:rPr lang="es-MX" sz="1200" b="1" dirty="0"/>
              <a:t>Río Turbio y el Río Laja, </a:t>
            </a:r>
            <a:r>
              <a:rPr lang="es-MX" sz="1200" dirty="0"/>
              <a:t>por lo que se requerirá recursos humanos, materiales y económicos para atender estas acciones de limpieza y saneamiento. </a:t>
            </a:r>
          </a:p>
        </p:txBody>
      </p:sp>
      <p:sp>
        <p:nvSpPr>
          <p:cNvPr id="6" name="CuadroTexto 5">
            <a:extLst>
              <a:ext uri="{FF2B5EF4-FFF2-40B4-BE49-F238E27FC236}">
                <a16:creationId xmlns:a16="http://schemas.microsoft.com/office/drawing/2014/main" id="{A0DEB612-4C15-DC9B-EF90-851684143DD0}"/>
              </a:ext>
            </a:extLst>
          </p:cNvPr>
          <p:cNvSpPr txBox="1"/>
          <p:nvPr/>
        </p:nvSpPr>
        <p:spPr>
          <a:xfrm>
            <a:off x="2689266" y="3973679"/>
            <a:ext cx="3893114" cy="2274149"/>
          </a:xfrm>
          <a:prstGeom prst="rect">
            <a:avLst/>
          </a:prstGeom>
          <a:solidFill>
            <a:schemeClr val="bg1">
              <a:lumMod val="95000"/>
            </a:schemeClr>
          </a:solidFill>
        </p:spPr>
        <p:txBody>
          <a:bodyPr wrap="square">
            <a:spAutoFit/>
          </a:bodyPr>
          <a:lstStyle>
            <a:defPPr>
              <a:defRPr lang="es-MX"/>
            </a:defPPr>
            <a:lvl1pPr>
              <a:defRPr sz="1000">
                <a:solidFill>
                  <a:srgbClr val="333333"/>
                </a:solidFill>
                <a:latin typeface="Helvetica Neue"/>
              </a:defRPr>
            </a:lvl1pPr>
          </a:lstStyle>
          <a:p>
            <a:pPr algn="just">
              <a:lnSpc>
                <a:spcPct val="150000"/>
              </a:lnSpc>
            </a:pPr>
            <a:r>
              <a:rPr lang="es-MX" sz="1200" dirty="0"/>
              <a:t>El </a:t>
            </a:r>
            <a:r>
              <a:rPr lang="es-MX" sz="1200" b="1" dirty="0"/>
              <a:t>trabajo interinstitucional fortalece el sector hídrico </a:t>
            </a:r>
            <a:r>
              <a:rPr lang="es-MX" sz="1200" dirty="0"/>
              <a:t>y contribuye a la formulación de políticas públicas que buscan aumentar la disponibilidad y el uso racional del agua. Además, promueve el incremento de la cobertura de los servicios y el tratamiento de aguas residuales impulsando así, el </a:t>
            </a:r>
            <a:r>
              <a:rPr lang="es-MX" sz="1200" b="1" dirty="0"/>
              <a:t>ciclo económico del agua </a:t>
            </a:r>
            <a:r>
              <a:rPr lang="es-MX" sz="1200" dirty="0"/>
              <a:t>y, en consecuencia, la protección del medio ambiente.</a:t>
            </a:r>
          </a:p>
        </p:txBody>
      </p:sp>
      <p:graphicFrame>
        <p:nvGraphicFramePr>
          <p:cNvPr id="10" name="Diagrama 9">
            <a:extLst>
              <a:ext uri="{FF2B5EF4-FFF2-40B4-BE49-F238E27FC236}">
                <a16:creationId xmlns:a16="http://schemas.microsoft.com/office/drawing/2014/main" id="{3ADC711C-9570-5FF0-6D99-BCE1CC35006B}"/>
              </a:ext>
            </a:extLst>
          </p:cNvPr>
          <p:cNvGraphicFramePr/>
          <p:nvPr>
            <p:extLst>
              <p:ext uri="{D42A27DB-BD31-4B8C-83A1-F6EECF244321}">
                <p14:modId xmlns:p14="http://schemas.microsoft.com/office/powerpoint/2010/main" val="2426801469"/>
              </p:ext>
            </p:extLst>
          </p:nvPr>
        </p:nvGraphicFramePr>
        <p:xfrm>
          <a:off x="6958760" y="3596504"/>
          <a:ext cx="3893114" cy="25584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Gráfico 12" descr="Agua contorno">
            <a:extLst>
              <a:ext uri="{FF2B5EF4-FFF2-40B4-BE49-F238E27FC236}">
                <a16:creationId xmlns:a16="http://schemas.microsoft.com/office/drawing/2014/main" id="{CC8E8EAE-8464-AB6F-5554-26A1730B44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48117" y="4515054"/>
            <a:ext cx="914400" cy="914400"/>
          </a:xfrm>
          <a:prstGeom prst="rect">
            <a:avLst/>
          </a:prstGeom>
        </p:spPr>
      </p:pic>
      <p:sp>
        <p:nvSpPr>
          <p:cNvPr id="14" name="CuadroTexto 13">
            <a:extLst>
              <a:ext uri="{FF2B5EF4-FFF2-40B4-BE49-F238E27FC236}">
                <a16:creationId xmlns:a16="http://schemas.microsoft.com/office/drawing/2014/main" id="{970B4328-EF0E-C744-7585-CDE2FED2E1EF}"/>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Tree>
    <p:extLst>
      <p:ext uri="{BB962C8B-B14F-4D97-AF65-F5344CB8AC3E}">
        <p14:creationId xmlns:p14="http://schemas.microsoft.com/office/powerpoint/2010/main" val="2737943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ADF3F-A87B-752F-E02B-8FF007EB22C6}"/>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1D34B0BB-904A-0304-1052-71301BA37F65}"/>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sp>
        <p:nvSpPr>
          <p:cNvPr id="4" name="TextBox 5">
            <a:extLst>
              <a:ext uri="{FF2B5EF4-FFF2-40B4-BE49-F238E27FC236}">
                <a16:creationId xmlns:a16="http://schemas.microsoft.com/office/drawing/2014/main" id="{FD1AB085-2236-F25B-1A9B-08D876ED5F2D}"/>
              </a:ext>
            </a:extLst>
          </p:cNvPr>
          <p:cNvSpPr txBox="1"/>
          <p:nvPr/>
        </p:nvSpPr>
        <p:spPr>
          <a:xfrm>
            <a:off x="3102219" y="447092"/>
            <a:ext cx="7806573" cy="492443"/>
          </a:xfrm>
          <a:prstGeom prst="rect">
            <a:avLst/>
          </a:prstGeom>
        </p:spPr>
        <p:txBody>
          <a:bodyPr wrap="square" lIns="0" tIns="0" rIns="0" bIns="0" rtlCol="0" anchor="t">
            <a:spAutoFit/>
          </a:bodyPr>
          <a:lstStyle/>
          <a:p>
            <a:pPr algn="ct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GENDA</a:t>
            </a:r>
            <a:r>
              <a:rPr lang="es-MX" sz="2400" b="1" dirty="0">
                <a:solidFill>
                  <a:schemeClr val="tx2"/>
                </a:solidFill>
                <a:effectLst>
                  <a:outerShdw blurRad="38100" dist="38100" dir="2700000" algn="tl">
                    <a:srgbClr val="000000">
                      <a:alpha val="43137"/>
                    </a:srgbClr>
                  </a:outerShdw>
                </a:effectLst>
                <a:latin typeface="Gotham Book" panose="02000604040000020004" pitchFamily="50" charset="0"/>
              </a:rPr>
              <a:t> </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DE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GUA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P</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OTABLE 2025</a:t>
            </a: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pic>
        <p:nvPicPr>
          <p:cNvPr id="7" name="Imagen 6" descr="Logotipo, nombre de la empresa&#10;&#10;Descripción generada automáticamente">
            <a:extLst>
              <a:ext uri="{FF2B5EF4-FFF2-40B4-BE49-F238E27FC236}">
                <a16:creationId xmlns:a16="http://schemas.microsoft.com/office/drawing/2014/main" id="{EC38183A-D217-5541-52A6-E8BF31D60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18" name="CuadroTexto 17">
            <a:extLst>
              <a:ext uri="{FF2B5EF4-FFF2-40B4-BE49-F238E27FC236}">
                <a16:creationId xmlns:a16="http://schemas.microsoft.com/office/drawing/2014/main" id="{BB8F0B35-6EF3-1CA3-D71A-F7A0BDE709F1}"/>
              </a:ext>
            </a:extLst>
          </p:cNvPr>
          <p:cNvSpPr txBox="1"/>
          <p:nvPr/>
        </p:nvSpPr>
        <p:spPr>
          <a:xfrm>
            <a:off x="2418741" y="1371599"/>
            <a:ext cx="832727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Contexto</a:t>
            </a:r>
          </a:p>
        </p:txBody>
      </p:sp>
      <p:grpSp>
        <p:nvGrpSpPr>
          <p:cNvPr id="20" name="Grupo 19">
            <a:extLst>
              <a:ext uri="{FF2B5EF4-FFF2-40B4-BE49-F238E27FC236}">
                <a16:creationId xmlns:a16="http://schemas.microsoft.com/office/drawing/2014/main" id="{B30B7924-1B78-BE51-116A-050170868528}"/>
              </a:ext>
            </a:extLst>
          </p:cNvPr>
          <p:cNvGrpSpPr/>
          <p:nvPr/>
        </p:nvGrpSpPr>
        <p:grpSpPr>
          <a:xfrm>
            <a:off x="1897909" y="1459267"/>
            <a:ext cx="265848" cy="259597"/>
            <a:chOff x="2975923" y="2490087"/>
            <a:chExt cx="413203" cy="396330"/>
          </a:xfrm>
        </p:grpSpPr>
        <p:pic>
          <p:nvPicPr>
            <p:cNvPr id="21" name="Gráfico 20" descr="Lavado de manos contorno">
              <a:extLst>
                <a:ext uri="{FF2B5EF4-FFF2-40B4-BE49-F238E27FC236}">
                  <a16:creationId xmlns:a16="http://schemas.microsoft.com/office/drawing/2014/main" id="{8CCCE346-E215-F94E-7531-66A8D757D0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22" name="Elipse 21">
              <a:extLst>
                <a:ext uri="{FF2B5EF4-FFF2-40B4-BE49-F238E27FC236}">
                  <a16:creationId xmlns:a16="http://schemas.microsoft.com/office/drawing/2014/main" id="{0760A0B4-3B7C-E63A-E80C-EFB6612B4BCF}"/>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3" name="CuadroTexto 12">
            <a:extLst>
              <a:ext uri="{FF2B5EF4-FFF2-40B4-BE49-F238E27FC236}">
                <a16:creationId xmlns:a16="http://schemas.microsoft.com/office/drawing/2014/main" id="{A56CEE3D-DA76-B57A-AEAC-82B12295CFB2}"/>
              </a:ext>
            </a:extLst>
          </p:cNvPr>
          <p:cNvSpPr txBox="1"/>
          <p:nvPr/>
        </p:nvSpPr>
        <p:spPr>
          <a:xfrm>
            <a:off x="2418741" y="1370396"/>
            <a:ext cx="8324920" cy="434935"/>
          </a:xfrm>
          <a:prstGeom prst="roundRect">
            <a:avLst>
              <a:gd name="adj" fmla="val 14722"/>
            </a:avLst>
          </a:prstGeom>
          <a:solidFill>
            <a:schemeClr val="bg1">
              <a:lumMod val="95000"/>
            </a:schemeClr>
          </a:solidFill>
          <a:ln>
            <a:noFill/>
          </a:ln>
        </p:spPr>
        <p:txBody>
          <a:bodyPr wrap="square" rtlCol="0">
            <a:spAutoFit/>
          </a:bodyPr>
          <a:lstStyle>
            <a:defPPr>
              <a:defRPr lang="es-MX"/>
            </a:defPPr>
            <a:lvl1pPr algn="ctr">
              <a:defRPr sz="1600" b="1">
                <a:solidFill>
                  <a:srgbClr val="583E59"/>
                </a:solidFill>
                <a:latin typeface="Gotham Book" panose="02000604040000020004" pitchFamily="50" charset="0"/>
              </a:defRPr>
            </a:lvl1pPr>
          </a:lstStyle>
          <a:p>
            <a:pPr algn="l"/>
            <a:r>
              <a:rPr lang="es-MX" sz="2000" b="0" dirty="0">
                <a:solidFill>
                  <a:schemeClr val="tx1"/>
                </a:solidFill>
              </a:rPr>
              <a:t>Iniciativas de Agua Potable</a:t>
            </a:r>
          </a:p>
        </p:txBody>
      </p:sp>
      <p:sp>
        <p:nvSpPr>
          <p:cNvPr id="43" name="CuadroTexto 42">
            <a:extLst>
              <a:ext uri="{FF2B5EF4-FFF2-40B4-BE49-F238E27FC236}">
                <a16:creationId xmlns:a16="http://schemas.microsoft.com/office/drawing/2014/main" id="{E9C16EF3-668A-552D-2680-698643B43B72}"/>
              </a:ext>
            </a:extLst>
          </p:cNvPr>
          <p:cNvSpPr txBox="1"/>
          <p:nvPr/>
        </p:nvSpPr>
        <p:spPr>
          <a:xfrm>
            <a:off x="1897909" y="1802853"/>
            <a:ext cx="10023093" cy="568810"/>
          </a:xfrm>
          <a:prstGeom prst="rect">
            <a:avLst/>
          </a:prstGeom>
          <a:noFill/>
        </p:spPr>
        <p:txBody>
          <a:bodyPr wrap="square">
            <a:spAutoFit/>
          </a:bodyPr>
          <a:lstStyle>
            <a:defPPr>
              <a:defRPr lang="es-MX"/>
            </a:defPPr>
            <a:lvl1pPr>
              <a:defRPr sz="1000">
                <a:solidFill>
                  <a:srgbClr val="333333"/>
                </a:solidFill>
                <a:latin typeface="Helvetica Neue"/>
              </a:defRPr>
            </a:lvl1pPr>
          </a:lstStyle>
          <a:p>
            <a:pPr algn="just">
              <a:lnSpc>
                <a:spcPct val="150000"/>
              </a:lnSpc>
            </a:pPr>
            <a:r>
              <a:rPr lang="es-MX" sz="1100" dirty="0"/>
              <a:t>En  agenda de </a:t>
            </a:r>
            <a:r>
              <a:rPr lang="es-MX" sz="1100" b="1" dirty="0"/>
              <a:t>Agua Potable</a:t>
            </a:r>
            <a:r>
              <a:rPr lang="es-MX" sz="1100" dirty="0"/>
              <a:t>, en la Legislatura XLV se presentaron iniciativas que se encuentran pendientes de análisis y aprobación, y que se consideran de gran relevancia para fortalecer la normatividad del sector hídrico en el estado:</a:t>
            </a:r>
          </a:p>
        </p:txBody>
      </p:sp>
      <p:sp>
        <p:nvSpPr>
          <p:cNvPr id="44" name="CuadroTexto 43">
            <a:extLst>
              <a:ext uri="{FF2B5EF4-FFF2-40B4-BE49-F238E27FC236}">
                <a16:creationId xmlns:a16="http://schemas.microsoft.com/office/drawing/2014/main" id="{5BAB3824-F3DA-9FEA-005D-75883081A3FF}"/>
              </a:ext>
            </a:extLst>
          </p:cNvPr>
          <p:cNvSpPr txBox="1"/>
          <p:nvPr/>
        </p:nvSpPr>
        <p:spPr>
          <a:xfrm>
            <a:off x="2425088" y="3920761"/>
            <a:ext cx="9495913" cy="1217962"/>
          </a:xfrm>
          <a:prstGeom prst="rect">
            <a:avLst/>
          </a:prstGeom>
          <a:noFill/>
        </p:spPr>
        <p:txBody>
          <a:bodyPr wrap="square">
            <a:spAutoFit/>
          </a:bodyPr>
          <a:lstStyle/>
          <a:p>
            <a:pPr algn="just">
              <a:lnSpc>
                <a:spcPct val="150000"/>
              </a:lnSpc>
            </a:pPr>
            <a:r>
              <a:rPr lang="es-MX" sz="1000" b="1" i="0" dirty="0">
                <a:effectLst/>
                <a:latin typeface="Nunito" panose="020F0502020204030204" pitchFamily="2" charset="0"/>
              </a:rPr>
              <a:t>701/LXV-I. Iniciativa para mejorar la gestión del agua</a:t>
            </a:r>
            <a:r>
              <a:rPr lang="es-MX" sz="1000" b="1" dirty="0">
                <a:solidFill>
                  <a:srgbClr val="333333"/>
                </a:solidFill>
                <a:latin typeface="Helvetica Neue"/>
              </a:rPr>
              <a:t>: </a:t>
            </a:r>
            <a:r>
              <a:rPr lang="es-MX" sz="1000" dirty="0">
                <a:solidFill>
                  <a:srgbClr val="333333"/>
                </a:solidFill>
                <a:latin typeface="Helvetica Neue"/>
              </a:rPr>
              <a:t>Adiciones al Código Territorial para el Estado y los Municipios para fortalecer mecanismos de coordinación interinstitucional entre el Estado y los Municipios, a través del análisis de desempeño de los organismos operadores de agua del estado. </a:t>
            </a:r>
          </a:p>
          <a:p>
            <a:pPr algn="just">
              <a:lnSpc>
                <a:spcPct val="150000"/>
              </a:lnSpc>
            </a:pPr>
            <a:r>
              <a:rPr lang="es-MX" sz="1000" b="1" dirty="0">
                <a:solidFill>
                  <a:srgbClr val="333333"/>
                </a:solidFill>
                <a:latin typeface="Helvetica Neue"/>
              </a:rPr>
              <a:t>Status: </a:t>
            </a:r>
            <a:r>
              <a:rPr lang="es-MX" sz="1000" dirty="0">
                <a:solidFill>
                  <a:srgbClr val="333333"/>
                </a:solidFill>
                <a:latin typeface="Helvetica Neue"/>
              </a:rPr>
              <a:t>Sin dictamen en comisión</a:t>
            </a:r>
          </a:p>
          <a:p>
            <a:pPr algn="just">
              <a:lnSpc>
                <a:spcPct val="150000"/>
              </a:lnSpc>
            </a:pPr>
            <a:r>
              <a:rPr lang="es-MX" sz="1000" b="1" dirty="0">
                <a:solidFill>
                  <a:srgbClr val="333333"/>
                </a:solidFill>
                <a:latin typeface="Helvetica Neue"/>
              </a:rPr>
              <a:t>Comisión: </a:t>
            </a:r>
            <a:r>
              <a:rPr lang="es-MX" sz="1000" dirty="0">
                <a:solidFill>
                  <a:srgbClr val="333333"/>
                </a:solidFill>
                <a:latin typeface="Helvetica Neue"/>
              </a:rPr>
              <a:t>Comisión de Desarrollo Urbano y Obra Pública</a:t>
            </a:r>
          </a:p>
          <a:p>
            <a:pPr algn="just">
              <a:lnSpc>
                <a:spcPct val="150000"/>
              </a:lnSpc>
            </a:pPr>
            <a:r>
              <a:rPr lang="es-MX" sz="1000" b="1" dirty="0">
                <a:solidFill>
                  <a:srgbClr val="333333"/>
                </a:solidFill>
                <a:latin typeface="Helvetica Neue"/>
              </a:rPr>
              <a:t>Fecha de presentación</a:t>
            </a:r>
            <a:r>
              <a:rPr lang="es-MX" sz="1000" dirty="0">
                <a:solidFill>
                  <a:srgbClr val="333333"/>
                </a:solidFill>
                <a:latin typeface="Helvetica Neue"/>
              </a:rPr>
              <a:t>: 20-03-2024</a:t>
            </a:r>
          </a:p>
        </p:txBody>
      </p:sp>
      <p:sp>
        <p:nvSpPr>
          <p:cNvPr id="45" name="CuadroTexto 44">
            <a:extLst>
              <a:ext uri="{FF2B5EF4-FFF2-40B4-BE49-F238E27FC236}">
                <a16:creationId xmlns:a16="http://schemas.microsoft.com/office/drawing/2014/main" id="{4CFF139C-9024-F4E3-D145-899D9140DAAF}"/>
              </a:ext>
            </a:extLst>
          </p:cNvPr>
          <p:cNvSpPr txBox="1"/>
          <p:nvPr/>
        </p:nvSpPr>
        <p:spPr>
          <a:xfrm>
            <a:off x="2425088" y="5235567"/>
            <a:ext cx="9495912" cy="1448795"/>
          </a:xfrm>
          <a:prstGeom prst="rect">
            <a:avLst/>
          </a:prstGeom>
          <a:noFill/>
        </p:spPr>
        <p:txBody>
          <a:bodyPr wrap="square">
            <a:spAutoFit/>
          </a:bodyPr>
          <a:lstStyle/>
          <a:p>
            <a:pPr algn="just">
              <a:lnSpc>
                <a:spcPct val="150000"/>
              </a:lnSpc>
            </a:pPr>
            <a:r>
              <a:rPr lang="es-MX" sz="1000" b="1" dirty="0">
                <a:latin typeface="Nunito" panose="020F0502020204030204" pitchFamily="2" charset="0"/>
              </a:rPr>
              <a:t>753/LXV-I. Iniciativa para proponer crear el Sistema Financiero del Agua para el Estado de Guanajuato: </a:t>
            </a:r>
            <a:r>
              <a:rPr lang="es-MX" sz="1000" dirty="0">
                <a:solidFill>
                  <a:srgbClr val="333333"/>
                </a:solidFill>
                <a:latin typeface="Helvetica Neue"/>
              </a:rPr>
              <a:t>Se propone una reforma al Código Territorial para el Estado y los Municipios para crear un Sistema Financiero Mexicano con el objetivo de crear un mecanismo de coordinación para asegurar los recursos del sector hídrico en la entidad.</a:t>
            </a:r>
          </a:p>
          <a:p>
            <a:pPr algn="just">
              <a:lnSpc>
                <a:spcPct val="150000"/>
              </a:lnSpc>
            </a:pPr>
            <a:r>
              <a:rPr lang="es-MX" sz="1000" b="1" dirty="0">
                <a:solidFill>
                  <a:srgbClr val="333333"/>
                </a:solidFill>
                <a:latin typeface="Helvetica Neue"/>
              </a:rPr>
              <a:t>Status: </a:t>
            </a:r>
            <a:r>
              <a:rPr lang="es-MX" sz="1000" dirty="0">
                <a:solidFill>
                  <a:srgbClr val="333333"/>
                </a:solidFill>
                <a:latin typeface="Helvetica Neue"/>
              </a:rPr>
              <a:t>Sin dictamen en comisión</a:t>
            </a:r>
          </a:p>
          <a:p>
            <a:pPr algn="just">
              <a:lnSpc>
                <a:spcPct val="150000"/>
              </a:lnSpc>
            </a:pPr>
            <a:r>
              <a:rPr lang="es-MX" sz="1000" b="1" dirty="0">
                <a:solidFill>
                  <a:srgbClr val="333333"/>
                </a:solidFill>
                <a:latin typeface="Helvetica Neue"/>
              </a:rPr>
              <a:t>Comisión: </a:t>
            </a:r>
            <a:r>
              <a:rPr lang="es-MX" sz="1000" dirty="0">
                <a:solidFill>
                  <a:srgbClr val="333333"/>
                </a:solidFill>
                <a:latin typeface="Helvetica Neue"/>
              </a:rPr>
              <a:t>Comisión de Desarrollo Urbano y Obra Pública</a:t>
            </a:r>
          </a:p>
          <a:p>
            <a:pPr algn="just">
              <a:lnSpc>
                <a:spcPct val="150000"/>
              </a:lnSpc>
            </a:pPr>
            <a:r>
              <a:rPr lang="es-MX" sz="1000" b="1" dirty="0">
                <a:solidFill>
                  <a:srgbClr val="333333"/>
                </a:solidFill>
                <a:latin typeface="Helvetica Neue"/>
              </a:rPr>
              <a:t>Fecha de presentación</a:t>
            </a:r>
            <a:r>
              <a:rPr lang="es-MX" sz="1000" dirty="0">
                <a:solidFill>
                  <a:srgbClr val="333333"/>
                </a:solidFill>
                <a:latin typeface="Helvetica Neue"/>
              </a:rPr>
              <a:t>: 5-06-2024</a:t>
            </a:r>
          </a:p>
        </p:txBody>
      </p:sp>
      <p:sp>
        <p:nvSpPr>
          <p:cNvPr id="46" name="CuadroTexto 45">
            <a:extLst>
              <a:ext uri="{FF2B5EF4-FFF2-40B4-BE49-F238E27FC236}">
                <a16:creationId xmlns:a16="http://schemas.microsoft.com/office/drawing/2014/main" id="{FAA424E1-E11F-1F54-8AEC-F7B0FC745538}"/>
              </a:ext>
            </a:extLst>
          </p:cNvPr>
          <p:cNvSpPr txBox="1"/>
          <p:nvPr/>
        </p:nvSpPr>
        <p:spPr>
          <a:xfrm>
            <a:off x="2425088" y="2395118"/>
            <a:ext cx="9495914" cy="1448795"/>
          </a:xfrm>
          <a:prstGeom prst="rect">
            <a:avLst/>
          </a:prstGeom>
          <a:noFill/>
        </p:spPr>
        <p:txBody>
          <a:bodyPr wrap="square">
            <a:spAutoFit/>
          </a:bodyPr>
          <a:lstStyle/>
          <a:p>
            <a:pPr algn="just">
              <a:lnSpc>
                <a:spcPct val="150000"/>
              </a:lnSpc>
            </a:pPr>
            <a:r>
              <a:rPr lang="es-MX" sz="1000" b="1" dirty="0">
                <a:latin typeface="Nunito" panose="020F0502020204030204" pitchFamily="2" charset="0"/>
              </a:rPr>
              <a:t>682/LXV-I. Iniciativa para proponer crear la </a:t>
            </a:r>
            <a:r>
              <a:rPr lang="es-MX" sz="1000" b="1" i="0" dirty="0">
                <a:effectLst/>
                <a:latin typeface="Nunito" pitchFamily="2" charset="0"/>
              </a:rPr>
              <a:t>Ley Hacendaria Municipal para el Estado de Guanajuato</a:t>
            </a:r>
            <a:r>
              <a:rPr lang="es-MX" sz="1000" b="1" dirty="0">
                <a:latin typeface="Nunito" panose="020F0502020204030204" pitchFamily="2" charset="0"/>
              </a:rPr>
              <a:t>: </a:t>
            </a:r>
            <a:r>
              <a:rPr lang="es-MX" sz="1000" dirty="0">
                <a:solidFill>
                  <a:srgbClr val="333333"/>
                </a:solidFill>
                <a:latin typeface="Helvetica Neue"/>
              </a:rPr>
              <a:t>Se propone crear la Ley Hacendaria Municipal para dar certeza jurídica a los particulares en la forma de cumplir con sus obligaciones fiscales y a la autoridad, así como la forma de realizar su actividad recaudatoria y fiscalizadora, </a:t>
            </a:r>
            <a:r>
              <a:rPr lang="es-MX" sz="1000" b="1" dirty="0">
                <a:solidFill>
                  <a:srgbClr val="333333"/>
                </a:solidFill>
                <a:latin typeface="Helvetica Neue"/>
              </a:rPr>
              <a:t>de este dictamen se quedó pendiente el acuerdo del derecho humano del consumo de agua</a:t>
            </a:r>
            <a:r>
              <a:rPr lang="es-MX" sz="1000" dirty="0">
                <a:solidFill>
                  <a:srgbClr val="333333"/>
                </a:solidFill>
                <a:latin typeface="Helvetica Neue"/>
              </a:rPr>
              <a:t>.</a:t>
            </a:r>
          </a:p>
          <a:p>
            <a:pPr algn="just">
              <a:lnSpc>
                <a:spcPct val="150000"/>
              </a:lnSpc>
            </a:pPr>
            <a:r>
              <a:rPr lang="es-MX" sz="1000" b="1" dirty="0">
                <a:solidFill>
                  <a:srgbClr val="333333"/>
                </a:solidFill>
                <a:latin typeface="Helvetica Neue"/>
              </a:rPr>
              <a:t>Status: </a:t>
            </a:r>
            <a:r>
              <a:rPr lang="es-MX" sz="1000" dirty="0">
                <a:solidFill>
                  <a:srgbClr val="333333"/>
                </a:solidFill>
                <a:latin typeface="Helvetica Neue"/>
              </a:rPr>
              <a:t>Dictamen en comisión con fecha del 17-06-2024.</a:t>
            </a:r>
          </a:p>
          <a:p>
            <a:pPr algn="just">
              <a:lnSpc>
                <a:spcPct val="150000"/>
              </a:lnSpc>
            </a:pPr>
            <a:r>
              <a:rPr lang="es-MX" sz="1000" b="1" dirty="0">
                <a:solidFill>
                  <a:srgbClr val="333333"/>
                </a:solidFill>
                <a:latin typeface="Helvetica Neue"/>
              </a:rPr>
              <a:t>Comisión: </a:t>
            </a:r>
            <a:r>
              <a:rPr lang="es-MX" sz="1000" dirty="0">
                <a:solidFill>
                  <a:srgbClr val="333333"/>
                </a:solidFill>
                <a:latin typeface="Helvetica Neue"/>
              </a:rPr>
              <a:t>Comisiones Unidas de Hacienda y Fiscalización y de Gobernación y Puntos Constitucionales.</a:t>
            </a:r>
          </a:p>
          <a:p>
            <a:pPr algn="just">
              <a:lnSpc>
                <a:spcPct val="150000"/>
              </a:lnSpc>
            </a:pPr>
            <a:r>
              <a:rPr lang="es-MX" sz="1000" b="1" dirty="0">
                <a:solidFill>
                  <a:srgbClr val="333333"/>
                </a:solidFill>
                <a:latin typeface="Helvetica Neue"/>
              </a:rPr>
              <a:t>Fecha de presentación</a:t>
            </a:r>
            <a:r>
              <a:rPr lang="es-MX" sz="1000" dirty="0">
                <a:solidFill>
                  <a:srgbClr val="333333"/>
                </a:solidFill>
                <a:latin typeface="Helvetica Neue"/>
              </a:rPr>
              <a:t>: 13-02-2024</a:t>
            </a:r>
          </a:p>
        </p:txBody>
      </p:sp>
      <p:pic>
        <p:nvPicPr>
          <p:cNvPr id="47" name="Gráfico 46" descr="Autobús contorno">
            <a:extLst>
              <a:ext uri="{FF2B5EF4-FFF2-40B4-BE49-F238E27FC236}">
                <a16:creationId xmlns:a16="http://schemas.microsoft.com/office/drawing/2014/main" id="{DC6A7B0E-2A97-9FC0-5B2D-6036605E43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0368" y="2422721"/>
            <a:ext cx="274301" cy="265849"/>
          </a:xfrm>
          <a:prstGeom prst="rect">
            <a:avLst/>
          </a:prstGeom>
        </p:spPr>
      </p:pic>
      <p:pic>
        <p:nvPicPr>
          <p:cNvPr id="48" name="Gráfico 47" descr="Autobús contorno">
            <a:extLst>
              <a:ext uri="{FF2B5EF4-FFF2-40B4-BE49-F238E27FC236}">
                <a16:creationId xmlns:a16="http://schemas.microsoft.com/office/drawing/2014/main" id="{2AC5CCF6-1FE6-D927-F7DD-D96AA7FB2A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0368" y="3918714"/>
            <a:ext cx="274301" cy="265849"/>
          </a:xfrm>
          <a:prstGeom prst="rect">
            <a:avLst/>
          </a:prstGeom>
        </p:spPr>
      </p:pic>
      <p:pic>
        <p:nvPicPr>
          <p:cNvPr id="49" name="Gráfico 48" descr="Autobús contorno">
            <a:extLst>
              <a:ext uri="{FF2B5EF4-FFF2-40B4-BE49-F238E27FC236}">
                <a16:creationId xmlns:a16="http://schemas.microsoft.com/office/drawing/2014/main" id="{949D6807-2C39-5A27-BB6B-8FD26BD288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0368" y="5294458"/>
            <a:ext cx="274301" cy="265849"/>
          </a:xfrm>
          <a:prstGeom prst="rect">
            <a:avLst/>
          </a:prstGeom>
        </p:spPr>
      </p:pic>
      <p:sp>
        <p:nvSpPr>
          <p:cNvPr id="50" name="CuadroTexto 49">
            <a:extLst>
              <a:ext uri="{FF2B5EF4-FFF2-40B4-BE49-F238E27FC236}">
                <a16:creationId xmlns:a16="http://schemas.microsoft.com/office/drawing/2014/main" id="{9EB591C2-C529-4FCE-FCA0-2D174DCE98B3}"/>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Tree>
    <p:extLst>
      <p:ext uri="{BB962C8B-B14F-4D97-AF65-F5344CB8AC3E}">
        <p14:creationId xmlns:p14="http://schemas.microsoft.com/office/powerpoint/2010/main" val="1184987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A1C91-BD23-8201-FDAD-C0DD7299EBEE}"/>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9255EBFA-0FB3-200C-2E22-F248A6A06023}"/>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sp>
        <p:nvSpPr>
          <p:cNvPr id="4" name="TextBox 5">
            <a:extLst>
              <a:ext uri="{FF2B5EF4-FFF2-40B4-BE49-F238E27FC236}">
                <a16:creationId xmlns:a16="http://schemas.microsoft.com/office/drawing/2014/main" id="{17BC2258-8BF5-BCC6-A605-FC0A2B863C47}"/>
              </a:ext>
            </a:extLst>
          </p:cNvPr>
          <p:cNvSpPr txBox="1"/>
          <p:nvPr/>
        </p:nvSpPr>
        <p:spPr>
          <a:xfrm>
            <a:off x="3102219" y="447092"/>
            <a:ext cx="7806573" cy="492443"/>
          </a:xfrm>
          <a:prstGeom prst="rect">
            <a:avLst/>
          </a:prstGeom>
        </p:spPr>
        <p:txBody>
          <a:bodyPr wrap="square" lIns="0" tIns="0" rIns="0" bIns="0" rtlCol="0" anchor="t">
            <a:spAutoFit/>
          </a:bodyPr>
          <a:lstStyle/>
          <a:p>
            <a:pPr algn="ct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GENDA</a:t>
            </a:r>
            <a:r>
              <a:rPr lang="es-MX" sz="2400" b="1" dirty="0">
                <a:solidFill>
                  <a:schemeClr val="tx2"/>
                </a:solidFill>
                <a:effectLst>
                  <a:outerShdw blurRad="38100" dist="38100" dir="2700000" algn="tl">
                    <a:srgbClr val="000000">
                      <a:alpha val="43137"/>
                    </a:srgbClr>
                  </a:outerShdw>
                </a:effectLst>
                <a:latin typeface="Gotham Book" panose="02000604040000020004" pitchFamily="50" charset="0"/>
              </a:rPr>
              <a:t> </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DE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GUA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P</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OTABLE 2025</a:t>
            </a: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pic>
        <p:nvPicPr>
          <p:cNvPr id="7" name="Imagen 6" descr="Logotipo, nombre de la empresa&#10;&#10;Descripción generada automáticamente">
            <a:extLst>
              <a:ext uri="{FF2B5EF4-FFF2-40B4-BE49-F238E27FC236}">
                <a16:creationId xmlns:a16="http://schemas.microsoft.com/office/drawing/2014/main" id="{DD80A65A-F0B5-996A-F59A-68557CD1F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3" name="CuadroTexto 2">
            <a:extLst>
              <a:ext uri="{FF2B5EF4-FFF2-40B4-BE49-F238E27FC236}">
                <a16:creationId xmlns:a16="http://schemas.microsoft.com/office/drawing/2014/main" id="{9B85850F-D151-D9EA-6BCD-6E310614DCAD}"/>
              </a:ext>
            </a:extLst>
          </p:cNvPr>
          <p:cNvSpPr txBox="1"/>
          <p:nvPr/>
        </p:nvSpPr>
        <p:spPr>
          <a:xfrm>
            <a:off x="1700046" y="1943728"/>
            <a:ext cx="10332020" cy="568810"/>
          </a:xfrm>
          <a:prstGeom prst="rect">
            <a:avLst/>
          </a:prstGeom>
          <a:noFill/>
        </p:spPr>
        <p:txBody>
          <a:bodyPr wrap="square">
            <a:spAutoFit/>
          </a:bodyPr>
          <a:lstStyle>
            <a:defPPr>
              <a:defRPr lang="es-MX"/>
            </a:defPPr>
            <a:lvl1pPr>
              <a:defRPr sz="1000">
                <a:solidFill>
                  <a:srgbClr val="333333"/>
                </a:solidFill>
                <a:latin typeface="Helvetica Neue"/>
              </a:defRPr>
            </a:lvl1pPr>
          </a:lstStyle>
          <a:p>
            <a:pPr algn="just">
              <a:lnSpc>
                <a:spcPct val="150000"/>
              </a:lnSpc>
            </a:pPr>
            <a:r>
              <a:rPr lang="es-MX" sz="1100" dirty="0"/>
              <a:t>Para este año, se propone desarrollar la </a:t>
            </a:r>
            <a:r>
              <a:rPr lang="es-MX" sz="1100" b="1" dirty="0"/>
              <a:t>Agenda de Agua Potable 2025,</a:t>
            </a:r>
            <a:r>
              <a:rPr lang="es-MX" sz="1100" dirty="0"/>
              <a:t> considerando 4 aspectos importantes que coadyuvan con el fortalecimiento de los Organismos Operadores de Agua y municipios que prestan el servicio:</a:t>
            </a:r>
          </a:p>
        </p:txBody>
      </p:sp>
      <p:sp>
        <p:nvSpPr>
          <p:cNvPr id="26" name="CuadroTexto 25">
            <a:extLst>
              <a:ext uri="{FF2B5EF4-FFF2-40B4-BE49-F238E27FC236}">
                <a16:creationId xmlns:a16="http://schemas.microsoft.com/office/drawing/2014/main" id="{1838D40C-1A37-AD2A-15B2-5B84452FB265}"/>
              </a:ext>
            </a:extLst>
          </p:cNvPr>
          <p:cNvSpPr txBox="1"/>
          <p:nvPr/>
        </p:nvSpPr>
        <p:spPr>
          <a:xfrm>
            <a:off x="2179995" y="3677620"/>
            <a:ext cx="9925679" cy="794705"/>
          </a:xfrm>
          <a:prstGeom prst="rect">
            <a:avLst/>
          </a:prstGeom>
          <a:noFill/>
        </p:spPr>
        <p:txBody>
          <a:bodyPr wrap="square">
            <a:spAutoFit/>
          </a:bodyPr>
          <a:lstStyle/>
          <a:p>
            <a:pPr algn="just">
              <a:lnSpc>
                <a:spcPct val="150000"/>
              </a:lnSpc>
            </a:pPr>
            <a:r>
              <a:rPr lang="es-MX" sz="1050" b="1" dirty="0">
                <a:solidFill>
                  <a:srgbClr val="333333"/>
                </a:solidFill>
                <a:latin typeface="Helvetica Neue"/>
              </a:rPr>
              <a:t>PRESUPUESTO BASADO EN RESULTADOS</a:t>
            </a:r>
            <a:r>
              <a:rPr lang="es-MX" sz="1050" dirty="0">
                <a:solidFill>
                  <a:srgbClr val="333333"/>
                </a:solidFill>
                <a:latin typeface="Helvetica Neue"/>
              </a:rPr>
              <a:t>: Se realizarán talleres para la elaboración de los presupuestos que realizan los prestadores de servicio, con la finalidad de eficientizar los recursos destinados para un fin específico, en este caso, la prestación de los tres servicios; agua potable, alcantarillado y tratamiento de sus aguas residuales. Dichos talleres se propone que se realicen en las instalaciones del Congreso del Estado para el mes de mayo – junio del presente año. </a:t>
            </a:r>
            <a:endParaRPr lang="es-MX" sz="1400" dirty="0"/>
          </a:p>
        </p:txBody>
      </p:sp>
      <p:sp>
        <p:nvSpPr>
          <p:cNvPr id="29" name="CuadroTexto 28">
            <a:extLst>
              <a:ext uri="{FF2B5EF4-FFF2-40B4-BE49-F238E27FC236}">
                <a16:creationId xmlns:a16="http://schemas.microsoft.com/office/drawing/2014/main" id="{7365C4DD-8D9E-B837-74CA-907549927B78}"/>
              </a:ext>
            </a:extLst>
          </p:cNvPr>
          <p:cNvSpPr txBox="1"/>
          <p:nvPr/>
        </p:nvSpPr>
        <p:spPr>
          <a:xfrm>
            <a:off x="2188683" y="2757327"/>
            <a:ext cx="9843383" cy="794705"/>
          </a:xfrm>
          <a:prstGeom prst="rect">
            <a:avLst/>
          </a:prstGeom>
          <a:noFill/>
        </p:spPr>
        <p:txBody>
          <a:bodyPr wrap="square">
            <a:spAutoFit/>
          </a:bodyPr>
          <a:lstStyle/>
          <a:p>
            <a:pPr algn="just">
              <a:lnSpc>
                <a:spcPct val="150000"/>
              </a:lnSpc>
            </a:pPr>
            <a:r>
              <a:rPr lang="es-MX" sz="1050" b="1" dirty="0">
                <a:solidFill>
                  <a:srgbClr val="333333"/>
                </a:solidFill>
                <a:latin typeface="Helvetica Neue"/>
              </a:rPr>
              <a:t>REUNIONES CON PRESTADORES DE SERVICIO: </a:t>
            </a:r>
            <a:r>
              <a:rPr lang="es-MX" sz="1050" dirty="0">
                <a:solidFill>
                  <a:srgbClr val="333333"/>
                </a:solidFill>
                <a:latin typeface="Helvetica Neue"/>
              </a:rPr>
              <a:t>La Secretaria de Agua y la Unidad de Estudios de las Finanzas Públicas </a:t>
            </a:r>
            <a:r>
              <a:rPr lang="es-MX" sz="1050" b="1" dirty="0">
                <a:solidFill>
                  <a:srgbClr val="333333"/>
                </a:solidFill>
                <a:latin typeface="Helvetica Neue"/>
              </a:rPr>
              <a:t>realizarán un diagnóstico técnico </a:t>
            </a:r>
            <a:r>
              <a:rPr lang="es-MX" sz="1050" dirty="0">
                <a:solidFill>
                  <a:srgbClr val="333333"/>
                </a:solidFill>
                <a:latin typeface="Helvetica Neue"/>
              </a:rPr>
              <a:t>con aquellos prestadores de servicio que se detecta que hay que áreas de mejora en su Ley de Ingresos Municipal. Se desarrollarán mesas de trabajo con los prestadores de servicio. </a:t>
            </a:r>
            <a:endParaRPr lang="es-MX" sz="1400" dirty="0"/>
          </a:p>
        </p:txBody>
      </p:sp>
      <p:pic>
        <p:nvPicPr>
          <p:cNvPr id="31" name="Gráfico 30" descr="Marca de insignia1 con relleno sólido">
            <a:extLst>
              <a:ext uri="{FF2B5EF4-FFF2-40B4-BE49-F238E27FC236}">
                <a16:creationId xmlns:a16="http://schemas.microsoft.com/office/drawing/2014/main" id="{851A643B-23C9-01D2-0684-4D9C9122AD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7991" y="2797729"/>
            <a:ext cx="270692" cy="270692"/>
          </a:xfrm>
          <a:prstGeom prst="rect">
            <a:avLst/>
          </a:prstGeom>
        </p:spPr>
      </p:pic>
      <p:pic>
        <p:nvPicPr>
          <p:cNvPr id="2" name="Gráfico 1" descr="Marca de insignia1 con relleno sólido">
            <a:extLst>
              <a:ext uri="{FF2B5EF4-FFF2-40B4-BE49-F238E27FC236}">
                <a16:creationId xmlns:a16="http://schemas.microsoft.com/office/drawing/2014/main" id="{5C816D34-0032-CF06-1D0F-4DEC4D3417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5719" y="3677702"/>
            <a:ext cx="270692" cy="270692"/>
          </a:xfrm>
          <a:prstGeom prst="rect">
            <a:avLst/>
          </a:prstGeom>
        </p:spPr>
      </p:pic>
      <p:sp>
        <p:nvSpPr>
          <p:cNvPr id="5" name="CuadroTexto 4">
            <a:extLst>
              <a:ext uri="{FF2B5EF4-FFF2-40B4-BE49-F238E27FC236}">
                <a16:creationId xmlns:a16="http://schemas.microsoft.com/office/drawing/2014/main" id="{72E99A45-EACC-47D0-A69C-2DE0B4601F23}"/>
              </a:ext>
            </a:extLst>
          </p:cNvPr>
          <p:cNvSpPr txBox="1"/>
          <p:nvPr/>
        </p:nvSpPr>
        <p:spPr>
          <a:xfrm>
            <a:off x="2398996" y="1418414"/>
            <a:ext cx="834169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Ruta de trabajo para 2025</a:t>
            </a:r>
          </a:p>
        </p:txBody>
      </p:sp>
      <p:grpSp>
        <p:nvGrpSpPr>
          <p:cNvPr id="8" name="Grupo 7">
            <a:extLst>
              <a:ext uri="{FF2B5EF4-FFF2-40B4-BE49-F238E27FC236}">
                <a16:creationId xmlns:a16="http://schemas.microsoft.com/office/drawing/2014/main" id="{DF23E65F-876B-F7CA-BE58-57CAF3B1BF8B}"/>
              </a:ext>
            </a:extLst>
          </p:cNvPr>
          <p:cNvGrpSpPr/>
          <p:nvPr/>
        </p:nvGrpSpPr>
        <p:grpSpPr>
          <a:xfrm>
            <a:off x="1894941" y="1506082"/>
            <a:ext cx="265848" cy="259597"/>
            <a:chOff x="2975923" y="2490087"/>
            <a:chExt cx="413203" cy="396330"/>
          </a:xfrm>
        </p:grpSpPr>
        <p:pic>
          <p:nvPicPr>
            <p:cNvPr id="10" name="Gráfico 9" descr="Lavado de manos contorno">
              <a:extLst>
                <a:ext uri="{FF2B5EF4-FFF2-40B4-BE49-F238E27FC236}">
                  <a16:creationId xmlns:a16="http://schemas.microsoft.com/office/drawing/2014/main" id="{7D265905-44FE-EE28-6B34-2E56A7333B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99885" y="2519317"/>
              <a:ext cx="365280" cy="367100"/>
            </a:xfrm>
            <a:prstGeom prst="rect">
              <a:avLst/>
            </a:prstGeom>
          </p:spPr>
        </p:pic>
        <p:sp>
          <p:nvSpPr>
            <p:cNvPr id="11" name="Elipse 10">
              <a:extLst>
                <a:ext uri="{FF2B5EF4-FFF2-40B4-BE49-F238E27FC236}">
                  <a16:creationId xmlns:a16="http://schemas.microsoft.com/office/drawing/2014/main" id="{36639C53-6573-4FEA-84D7-FF0B311C911C}"/>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6" name="CuadroTexto 5">
            <a:extLst>
              <a:ext uri="{FF2B5EF4-FFF2-40B4-BE49-F238E27FC236}">
                <a16:creationId xmlns:a16="http://schemas.microsoft.com/office/drawing/2014/main" id="{BB78DF87-86FB-143D-31AA-4711145C0B94}"/>
              </a:ext>
            </a:extLst>
          </p:cNvPr>
          <p:cNvSpPr txBox="1"/>
          <p:nvPr/>
        </p:nvSpPr>
        <p:spPr>
          <a:xfrm>
            <a:off x="2188683" y="4652777"/>
            <a:ext cx="9925680" cy="822726"/>
          </a:xfrm>
          <a:prstGeom prst="rect">
            <a:avLst/>
          </a:prstGeom>
          <a:noFill/>
        </p:spPr>
        <p:txBody>
          <a:bodyPr wrap="square">
            <a:spAutoFit/>
          </a:bodyPr>
          <a:lstStyle/>
          <a:p>
            <a:pPr algn="just">
              <a:lnSpc>
                <a:spcPct val="150000"/>
              </a:lnSpc>
            </a:pPr>
            <a:r>
              <a:rPr lang="es-MX" sz="1100" b="1" dirty="0">
                <a:solidFill>
                  <a:srgbClr val="333333"/>
                </a:solidFill>
                <a:latin typeface="Helvetica Neue"/>
              </a:rPr>
              <a:t>REVISIÓN DEL CATALOGO POR RUBRO DE INGRESOS</a:t>
            </a:r>
            <a:r>
              <a:rPr lang="es-MX" sz="1100" dirty="0">
                <a:solidFill>
                  <a:srgbClr val="333333"/>
                </a:solidFill>
                <a:latin typeface="Helvetica Neue"/>
              </a:rPr>
              <a:t>: Con la finalidad de contar con información homologada hasta el cuarto nivel del Catálogo, se desarrollarán mesas de trabajo con los municipios, organismos operadores de agua, la Secretaría de Agua y Medio Ambiente y el Congreso del Estado. Se propone que se realice reuniones de trabajo en las instalaciones del Congreso del Estado para el mes de mayo – junio del presente año. </a:t>
            </a:r>
          </a:p>
        </p:txBody>
      </p:sp>
      <p:sp>
        <p:nvSpPr>
          <p:cNvPr id="14" name="CuadroTexto 13">
            <a:extLst>
              <a:ext uri="{FF2B5EF4-FFF2-40B4-BE49-F238E27FC236}">
                <a16:creationId xmlns:a16="http://schemas.microsoft.com/office/drawing/2014/main" id="{6727711A-9F54-D73E-F464-08F84DA7DD01}"/>
              </a:ext>
            </a:extLst>
          </p:cNvPr>
          <p:cNvSpPr txBox="1"/>
          <p:nvPr/>
        </p:nvSpPr>
        <p:spPr>
          <a:xfrm>
            <a:off x="2188682" y="5610956"/>
            <a:ext cx="9916991" cy="828112"/>
          </a:xfrm>
          <a:prstGeom prst="rect">
            <a:avLst/>
          </a:prstGeom>
          <a:noFill/>
        </p:spPr>
        <p:txBody>
          <a:bodyPr wrap="square">
            <a:spAutoFit/>
          </a:bodyPr>
          <a:lstStyle/>
          <a:p>
            <a:pPr algn="just">
              <a:lnSpc>
                <a:spcPct val="150000"/>
              </a:lnSpc>
            </a:pPr>
            <a:r>
              <a:rPr lang="es-MX" sz="1100" b="1" dirty="0">
                <a:solidFill>
                  <a:srgbClr val="333333"/>
                </a:solidFill>
                <a:latin typeface="Helvetica Neue"/>
              </a:rPr>
              <a:t>CAPACITACIONES PARA ÁREAS COMERCIALES Y ADMINISTRATIVAS: </a:t>
            </a:r>
            <a:r>
              <a:rPr lang="es-MX" sz="1100" dirty="0">
                <a:solidFill>
                  <a:srgbClr val="333333"/>
                </a:solidFill>
                <a:latin typeface="Helvetica Neue"/>
              </a:rPr>
              <a:t>Se contemplan reuniones de capacitación en temas de cartera vencida y aplicación del Procedimiento Administrativo de Ejecución con la finalidad de trabajar con conjunto con el Tribunal de Justicia Administrativa y el Congreso del Estado en el mes de mayo del presente año. </a:t>
            </a:r>
            <a:endParaRPr lang="es-MX" sz="1600" dirty="0"/>
          </a:p>
        </p:txBody>
      </p:sp>
      <p:pic>
        <p:nvPicPr>
          <p:cNvPr id="15" name="Gráfico 14" descr="Marca de insignia1 con relleno sólido">
            <a:extLst>
              <a:ext uri="{FF2B5EF4-FFF2-40B4-BE49-F238E27FC236}">
                <a16:creationId xmlns:a16="http://schemas.microsoft.com/office/drawing/2014/main" id="{8002D5DD-8DE2-744D-CFEF-239F6DC1AB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82852" y="4716071"/>
            <a:ext cx="270692" cy="270692"/>
          </a:xfrm>
          <a:prstGeom prst="rect">
            <a:avLst/>
          </a:prstGeom>
        </p:spPr>
      </p:pic>
      <p:pic>
        <p:nvPicPr>
          <p:cNvPr id="16" name="Gráfico 15" descr="Marca de insignia1 con relleno sólido">
            <a:extLst>
              <a:ext uri="{FF2B5EF4-FFF2-40B4-BE49-F238E27FC236}">
                <a16:creationId xmlns:a16="http://schemas.microsoft.com/office/drawing/2014/main" id="{78ECD722-B55D-524E-9728-23DF717794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1140" y="5661066"/>
            <a:ext cx="270692" cy="270692"/>
          </a:xfrm>
          <a:prstGeom prst="rect">
            <a:avLst/>
          </a:prstGeom>
        </p:spPr>
      </p:pic>
      <p:sp>
        <p:nvSpPr>
          <p:cNvPr id="9" name="CuadroTexto 8">
            <a:extLst>
              <a:ext uri="{FF2B5EF4-FFF2-40B4-BE49-F238E27FC236}">
                <a16:creationId xmlns:a16="http://schemas.microsoft.com/office/drawing/2014/main" id="{BDEC16D2-D97E-9E16-8E16-5F5CE6F0800B}"/>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Tree>
    <p:extLst>
      <p:ext uri="{BB962C8B-B14F-4D97-AF65-F5344CB8AC3E}">
        <p14:creationId xmlns:p14="http://schemas.microsoft.com/office/powerpoint/2010/main" val="1825933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A10A4-1DB8-3CBA-F122-14AE7D05CEC2}"/>
            </a:ext>
          </a:extLst>
        </p:cNvPr>
        <p:cNvGrpSpPr/>
        <p:nvPr/>
      </p:nvGrpSpPr>
      <p:grpSpPr>
        <a:xfrm>
          <a:off x="0" y="0"/>
          <a:ext cx="0" cy="0"/>
          <a:chOff x="0" y="0"/>
          <a:chExt cx="0" cy="0"/>
        </a:xfrm>
      </p:grpSpPr>
      <p:pic>
        <p:nvPicPr>
          <p:cNvPr id="32" name="Imagen 31">
            <a:extLst>
              <a:ext uri="{FF2B5EF4-FFF2-40B4-BE49-F238E27FC236}">
                <a16:creationId xmlns:a16="http://schemas.microsoft.com/office/drawing/2014/main" id="{ACD1B2D6-4C69-7CAA-C9F8-AEC590801575}"/>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sp>
        <p:nvSpPr>
          <p:cNvPr id="4" name="TextBox 5">
            <a:extLst>
              <a:ext uri="{FF2B5EF4-FFF2-40B4-BE49-F238E27FC236}">
                <a16:creationId xmlns:a16="http://schemas.microsoft.com/office/drawing/2014/main" id="{D7436DD2-A4EC-1DC5-B7FF-880E9C6112F8}"/>
              </a:ext>
            </a:extLst>
          </p:cNvPr>
          <p:cNvSpPr txBox="1"/>
          <p:nvPr/>
        </p:nvSpPr>
        <p:spPr>
          <a:xfrm>
            <a:off x="3102219" y="447092"/>
            <a:ext cx="7806573" cy="492443"/>
          </a:xfrm>
          <a:prstGeom prst="rect">
            <a:avLst/>
          </a:prstGeom>
        </p:spPr>
        <p:txBody>
          <a:bodyPr wrap="square" lIns="0" tIns="0" rIns="0" bIns="0" rtlCol="0" anchor="t">
            <a:spAutoFit/>
          </a:bodyPr>
          <a:lstStyle/>
          <a:p>
            <a:pPr algn="ct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GENDA</a:t>
            </a:r>
            <a:r>
              <a:rPr lang="es-MX" sz="2400" b="1" dirty="0">
                <a:solidFill>
                  <a:schemeClr val="tx2"/>
                </a:solidFill>
                <a:effectLst>
                  <a:outerShdw blurRad="38100" dist="38100" dir="2700000" algn="tl">
                    <a:srgbClr val="000000">
                      <a:alpha val="43137"/>
                    </a:srgbClr>
                  </a:outerShdw>
                </a:effectLst>
                <a:latin typeface="Gotham Book" panose="02000604040000020004" pitchFamily="50" charset="0"/>
              </a:rPr>
              <a:t> </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DE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GUA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P</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OTABLE 2025</a:t>
            </a: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pic>
        <p:nvPicPr>
          <p:cNvPr id="7" name="Imagen 6" descr="Logotipo, nombre de la empresa&#10;&#10;Descripción generada automáticamente">
            <a:extLst>
              <a:ext uri="{FF2B5EF4-FFF2-40B4-BE49-F238E27FC236}">
                <a16:creationId xmlns:a16="http://schemas.microsoft.com/office/drawing/2014/main" id="{DC6E581B-B1D7-720C-57C1-37BDB64F1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5" name="CuadroTexto 4">
            <a:extLst>
              <a:ext uri="{FF2B5EF4-FFF2-40B4-BE49-F238E27FC236}">
                <a16:creationId xmlns:a16="http://schemas.microsoft.com/office/drawing/2014/main" id="{F391353E-39BF-FAF3-5FAF-DA542486333C}"/>
              </a:ext>
            </a:extLst>
          </p:cNvPr>
          <p:cNvSpPr txBox="1"/>
          <p:nvPr/>
        </p:nvSpPr>
        <p:spPr>
          <a:xfrm>
            <a:off x="2417284" y="1418414"/>
            <a:ext cx="834169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Ruta de trabajo para 2025</a:t>
            </a:r>
          </a:p>
        </p:txBody>
      </p:sp>
      <p:grpSp>
        <p:nvGrpSpPr>
          <p:cNvPr id="8" name="Grupo 7">
            <a:extLst>
              <a:ext uri="{FF2B5EF4-FFF2-40B4-BE49-F238E27FC236}">
                <a16:creationId xmlns:a16="http://schemas.microsoft.com/office/drawing/2014/main" id="{D6A18971-8CBD-2E06-B528-48C29DE7678F}"/>
              </a:ext>
            </a:extLst>
          </p:cNvPr>
          <p:cNvGrpSpPr/>
          <p:nvPr/>
        </p:nvGrpSpPr>
        <p:grpSpPr>
          <a:xfrm>
            <a:off x="1913229" y="1506082"/>
            <a:ext cx="265848" cy="259597"/>
            <a:chOff x="2975923" y="2490087"/>
            <a:chExt cx="413203" cy="396330"/>
          </a:xfrm>
        </p:grpSpPr>
        <p:pic>
          <p:nvPicPr>
            <p:cNvPr id="10" name="Gráfico 9" descr="Lavado de manos contorno">
              <a:extLst>
                <a:ext uri="{FF2B5EF4-FFF2-40B4-BE49-F238E27FC236}">
                  <a16:creationId xmlns:a16="http://schemas.microsoft.com/office/drawing/2014/main" id="{1AD05EA0-E71C-A252-8CE2-9DAB894C05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9885" y="2519317"/>
              <a:ext cx="365280" cy="367100"/>
            </a:xfrm>
            <a:prstGeom prst="rect">
              <a:avLst/>
            </a:prstGeom>
          </p:spPr>
        </p:pic>
        <p:sp>
          <p:nvSpPr>
            <p:cNvPr id="11" name="Elipse 10">
              <a:extLst>
                <a:ext uri="{FF2B5EF4-FFF2-40B4-BE49-F238E27FC236}">
                  <a16:creationId xmlns:a16="http://schemas.microsoft.com/office/drawing/2014/main" id="{8AFF9FC6-9177-ECD6-F6FB-F3842BB4722C}"/>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aphicFrame>
        <p:nvGraphicFramePr>
          <p:cNvPr id="9" name="Diagrama 8">
            <a:extLst>
              <a:ext uri="{FF2B5EF4-FFF2-40B4-BE49-F238E27FC236}">
                <a16:creationId xmlns:a16="http://schemas.microsoft.com/office/drawing/2014/main" id="{49A0AC57-B5CC-B2A4-5567-E0B5B2C0A403}"/>
              </a:ext>
            </a:extLst>
          </p:cNvPr>
          <p:cNvGraphicFramePr/>
          <p:nvPr>
            <p:extLst>
              <p:ext uri="{D42A27DB-BD31-4B8C-83A1-F6EECF244321}">
                <p14:modId xmlns:p14="http://schemas.microsoft.com/office/powerpoint/2010/main" val="1388667295"/>
              </p:ext>
            </p:extLst>
          </p:nvPr>
        </p:nvGraphicFramePr>
        <p:xfrm>
          <a:off x="2055297" y="2177434"/>
          <a:ext cx="9524999" cy="31744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CuadroTexto 11">
            <a:extLst>
              <a:ext uri="{FF2B5EF4-FFF2-40B4-BE49-F238E27FC236}">
                <a16:creationId xmlns:a16="http://schemas.microsoft.com/office/drawing/2014/main" id="{CBAE6BAB-69D5-B1AC-D3F7-0D1C030F8368}"/>
              </a:ext>
            </a:extLst>
          </p:cNvPr>
          <p:cNvSpPr txBox="1"/>
          <p:nvPr/>
        </p:nvSpPr>
        <p:spPr>
          <a:xfrm>
            <a:off x="2231728" y="3009645"/>
            <a:ext cx="1028698" cy="261610"/>
          </a:xfrm>
          <a:prstGeom prst="rect">
            <a:avLst/>
          </a:prstGeom>
          <a:noFill/>
        </p:spPr>
        <p:txBody>
          <a:bodyPr wrap="square" rtlCol="0">
            <a:spAutoFit/>
          </a:bodyPr>
          <a:lstStyle/>
          <a:p>
            <a:r>
              <a:rPr lang="es-MX" sz="1100" b="1" dirty="0">
                <a:solidFill>
                  <a:schemeClr val="tx2">
                    <a:lumMod val="50000"/>
                  </a:schemeClr>
                </a:solidFill>
              </a:rPr>
              <a:t>Mayo 2025</a:t>
            </a:r>
          </a:p>
        </p:txBody>
      </p:sp>
      <p:sp>
        <p:nvSpPr>
          <p:cNvPr id="13" name="CuadroTexto 12">
            <a:extLst>
              <a:ext uri="{FF2B5EF4-FFF2-40B4-BE49-F238E27FC236}">
                <a16:creationId xmlns:a16="http://schemas.microsoft.com/office/drawing/2014/main" id="{8B627610-6D3F-074D-AAC1-359099397BC1}"/>
              </a:ext>
            </a:extLst>
          </p:cNvPr>
          <p:cNvSpPr txBox="1"/>
          <p:nvPr/>
        </p:nvSpPr>
        <p:spPr>
          <a:xfrm>
            <a:off x="3763885" y="3009645"/>
            <a:ext cx="1266856" cy="261610"/>
          </a:xfrm>
          <a:prstGeom prst="rect">
            <a:avLst/>
          </a:prstGeom>
          <a:noFill/>
        </p:spPr>
        <p:txBody>
          <a:bodyPr wrap="square" rtlCol="0">
            <a:spAutoFit/>
          </a:bodyPr>
          <a:lstStyle/>
          <a:p>
            <a:r>
              <a:rPr lang="es-MX" sz="1100" b="1" dirty="0">
                <a:solidFill>
                  <a:schemeClr val="tx2">
                    <a:lumMod val="50000"/>
                  </a:schemeClr>
                </a:solidFill>
              </a:rPr>
              <a:t>Junio-Julio 2025</a:t>
            </a:r>
          </a:p>
        </p:txBody>
      </p:sp>
      <p:sp>
        <p:nvSpPr>
          <p:cNvPr id="17" name="CuadroTexto 16">
            <a:extLst>
              <a:ext uri="{FF2B5EF4-FFF2-40B4-BE49-F238E27FC236}">
                <a16:creationId xmlns:a16="http://schemas.microsoft.com/office/drawing/2014/main" id="{4921DFE0-1276-5FDB-F5CC-363EBEF37EFE}"/>
              </a:ext>
            </a:extLst>
          </p:cNvPr>
          <p:cNvSpPr txBox="1"/>
          <p:nvPr/>
        </p:nvSpPr>
        <p:spPr>
          <a:xfrm>
            <a:off x="10404894" y="3020843"/>
            <a:ext cx="1282115" cy="261610"/>
          </a:xfrm>
          <a:prstGeom prst="rect">
            <a:avLst/>
          </a:prstGeom>
          <a:noFill/>
        </p:spPr>
        <p:txBody>
          <a:bodyPr wrap="square" rtlCol="0">
            <a:spAutoFit/>
          </a:bodyPr>
          <a:lstStyle/>
          <a:p>
            <a:r>
              <a:rPr lang="es-MX" sz="1100" b="1" dirty="0">
                <a:solidFill>
                  <a:schemeClr val="tx2">
                    <a:lumMod val="50000"/>
                  </a:schemeClr>
                </a:solidFill>
              </a:rPr>
              <a:t>Noviembre 2025</a:t>
            </a:r>
          </a:p>
        </p:txBody>
      </p:sp>
      <p:sp>
        <p:nvSpPr>
          <p:cNvPr id="18" name="CuadroTexto 17">
            <a:extLst>
              <a:ext uri="{FF2B5EF4-FFF2-40B4-BE49-F238E27FC236}">
                <a16:creationId xmlns:a16="http://schemas.microsoft.com/office/drawing/2014/main" id="{FCC082A1-1CF8-24D5-AB30-72814D28A060}"/>
              </a:ext>
            </a:extLst>
          </p:cNvPr>
          <p:cNvSpPr txBox="1"/>
          <p:nvPr/>
        </p:nvSpPr>
        <p:spPr>
          <a:xfrm>
            <a:off x="7005505" y="3009645"/>
            <a:ext cx="1531638" cy="261610"/>
          </a:xfrm>
          <a:prstGeom prst="rect">
            <a:avLst/>
          </a:prstGeom>
          <a:noFill/>
        </p:spPr>
        <p:txBody>
          <a:bodyPr wrap="square" rtlCol="0">
            <a:spAutoFit/>
          </a:bodyPr>
          <a:lstStyle/>
          <a:p>
            <a:r>
              <a:rPr lang="es-MX" sz="1100" b="1" dirty="0">
                <a:solidFill>
                  <a:schemeClr val="tx2">
                    <a:lumMod val="50000"/>
                  </a:schemeClr>
                </a:solidFill>
              </a:rPr>
              <a:t>Septiembre 2025</a:t>
            </a:r>
          </a:p>
        </p:txBody>
      </p:sp>
      <p:sp>
        <p:nvSpPr>
          <p:cNvPr id="20" name="CuadroTexto 19">
            <a:extLst>
              <a:ext uri="{FF2B5EF4-FFF2-40B4-BE49-F238E27FC236}">
                <a16:creationId xmlns:a16="http://schemas.microsoft.com/office/drawing/2014/main" id="{26E9DF8A-700F-17A9-854F-B9A81347ADC0}"/>
              </a:ext>
            </a:extLst>
          </p:cNvPr>
          <p:cNvSpPr txBox="1"/>
          <p:nvPr/>
        </p:nvSpPr>
        <p:spPr>
          <a:xfrm>
            <a:off x="5462572" y="3009645"/>
            <a:ext cx="1266856" cy="261610"/>
          </a:xfrm>
          <a:prstGeom prst="rect">
            <a:avLst/>
          </a:prstGeom>
          <a:noFill/>
        </p:spPr>
        <p:txBody>
          <a:bodyPr wrap="square" rtlCol="0">
            <a:spAutoFit/>
          </a:bodyPr>
          <a:lstStyle/>
          <a:p>
            <a:r>
              <a:rPr lang="es-MX" sz="1100" b="1" dirty="0">
                <a:solidFill>
                  <a:schemeClr val="tx2">
                    <a:lumMod val="50000"/>
                  </a:schemeClr>
                </a:solidFill>
              </a:rPr>
              <a:t>Agosto  2025</a:t>
            </a:r>
          </a:p>
        </p:txBody>
      </p:sp>
      <p:sp>
        <p:nvSpPr>
          <p:cNvPr id="21" name="CuadroTexto 20">
            <a:extLst>
              <a:ext uri="{FF2B5EF4-FFF2-40B4-BE49-F238E27FC236}">
                <a16:creationId xmlns:a16="http://schemas.microsoft.com/office/drawing/2014/main" id="{499F5DE2-1213-325D-41DA-734130F60737}"/>
              </a:ext>
            </a:extLst>
          </p:cNvPr>
          <p:cNvSpPr txBox="1"/>
          <p:nvPr/>
        </p:nvSpPr>
        <p:spPr>
          <a:xfrm>
            <a:off x="8801299" y="2991586"/>
            <a:ext cx="1531638" cy="261610"/>
          </a:xfrm>
          <a:prstGeom prst="rect">
            <a:avLst/>
          </a:prstGeom>
          <a:noFill/>
        </p:spPr>
        <p:txBody>
          <a:bodyPr wrap="square" rtlCol="0">
            <a:spAutoFit/>
          </a:bodyPr>
          <a:lstStyle/>
          <a:p>
            <a:r>
              <a:rPr lang="es-MX" sz="1100" b="1" dirty="0">
                <a:solidFill>
                  <a:schemeClr val="tx2">
                    <a:lumMod val="50000"/>
                  </a:schemeClr>
                </a:solidFill>
              </a:rPr>
              <a:t>Octubre 2025</a:t>
            </a:r>
          </a:p>
        </p:txBody>
      </p:sp>
      <p:pic>
        <p:nvPicPr>
          <p:cNvPr id="25" name="Gráfico 24" descr="Crecimiento empresarial contorno">
            <a:extLst>
              <a:ext uri="{FF2B5EF4-FFF2-40B4-BE49-F238E27FC236}">
                <a16:creationId xmlns:a16="http://schemas.microsoft.com/office/drawing/2014/main" id="{19B87171-C012-D36D-11E8-FC0AB5C0D3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81460" y="4330787"/>
            <a:ext cx="914400" cy="914400"/>
          </a:xfrm>
          <a:prstGeom prst="rect">
            <a:avLst/>
          </a:prstGeom>
        </p:spPr>
      </p:pic>
      <p:pic>
        <p:nvPicPr>
          <p:cNvPr id="28" name="Gráfico 27" descr="Reseña de cliente contorno">
            <a:extLst>
              <a:ext uri="{FF2B5EF4-FFF2-40B4-BE49-F238E27FC236}">
                <a16:creationId xmlns:a16="http://schemas.microsoft.com/office/drawing/2014/main" id="{7A300F6A-6E19-7989-0B1A-D5CB41F0C0E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88684" y="4330787"/>
            <a:ext cx="914400" cy="914400"/>
          </a:xfrm>
          <a:prstGeom prst="rect">
            <a:avLst/>
          </a:prstGeom>
        </p:spPr>
      </p:pic>
      <p:pic>
        <p:nvPicPr>
          <p:cNvPr id="35" name="Gráfico 34" descr="Reunión en línea contorno">
            <a:extLst>
              <a:ext uri="{FF2B5EF4-FFF2-40B4-BE49-F238E27FC236}">
                <a16:creationId xmlns:a16="http://schemas.microsoft.com/office/drawing/2014/main" id="{E0DD18FF-03BB-29C8-E5AB-5733FC11501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00233" y="4292068"/>
            <a:ext cx="914400" cy="914400"/>
          </a:xfrm>
          <a:prstGeom prst="rect">
            <a:avLst/>
          </a:prstGeom>
        </p:spPr>
      </p:pic>
      <p:pic>
        <p:nvPicPr>
          <p:cNvPr id="37" name="Gráfico 36" descr="Documento contorno">
            <a:extLst>
              <a:ext uri="{FF2B5EF4-FFF2-40B4-BE49-F238E27FC236}">
                <a16:creationId xmlns:a16="http://schemas.microsoft.com/office/drawing/2014/main" id="{CB7DBD98-FFB8-2762-4EAB-368E21DC8F2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566917" y="4292068"/>
            <a:ext cx="914400" cy="914400"/>
          </a:xfrm>
          <a:prstGeom prst="rect">
            <a:avLst/>
          </a:prstGeom>
        </p:spPr>
      </p:pic>
      <p:pic>
        <p:nvPicPr>
          <p:cNvPr id="39" name="Gráfico 38" descr="Lluvia de ideas de grupo contorno">
            <a:extLst>
              <a:ext uri="{FF2B5EF4-FFF2-40B4-BE49-F238E27FC236}">
                <a16:creationId xmlns:a16="http://schemas.microsoft.com/office/drawing/2014/main" id="{3E54E22D-B399-7992-7C93-A2AFDC7D7EB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233549" y="4330787"/>
            <a:ext cx="914400" cy="914400"/>
          </a:xfrm>
          <a:prstGeom prst="rect">
            <a:avLst/>
          </a:prstGeom>
        </p:spPr>
      </p:pic>
      <p:pic>
        <p:nvPicPr>
          <p:cNvPr id="41" name="Gráfico 40" descr="Audiencia objetivo contorno">
            <a:extLst>
              <a:ext uri="{FF2B5EF4-FFF2-40B4-BE49-F238E27FC236}">
                <a16:creationId xmlns:a16="http://schemas.microsoft.com/office/drawing/2014/main" id="{40FBC684-4E63-1DC6-84B1-8331C2B0922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800387" y="4437518"/>
            <a:ext cx="914400" cy="914400"/>
          </a:xfrm>
          <a:prstGeom prst="rect">
            <a:avLst/>
          </a:prstGeom>
        </p:spPr>
      </p:pic>
      <p:sp>
        <p:nvSpPr>
          <p:cNvPr id="42" name="CuadroTexto 41">
            <a:extLst>
              <a:ext uri="{FF2B5EF4-FFF2-40B4-BE49-F238E27FC236}">
                <a16:creationId xmlns:a16="http://schemas.microsoft.com/office/drawing/2014/main" id="{A90DB0FB-4A80-D892-AF79-3C11279F5A9F}"/>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
        <p:nvSpPr>
          <p:cNvPr id="43" name="CuadroTexto 42">
            <a:extLst>
              <a:ext uri="{FF2B5EF4-FFF2-40B4-BE49-F238E27FC236}">
                <a16:creationId xmlns:a16="http://schemas.microsoft.com/office/drawing/2014/main" id="{64EB4081-691C-73BD-9F14-A1B354FD7559}"/>
              </a:ext>
            </a:extLst>
          </p:cNvPr>
          <p:cNvSpPr txBox="1"/>
          <p:nvPr/>
        </p:nvSpPr>
        <p:spPr>
          <a:xfrm>
            <a:off x="3385691" y="2201292"/>
            <a:ext cx="6864210" cy="375552"/>
          </a:xfrm>
          <a:prstGeom prst="rect">
            <a:avLst/>
          </a:prstGeom>
          <a:noFill/>
        </p:spPr>
        <p:txBody>
          <a:bodyPr wrap="square">
            <a:spAutoFit/>
          </a:bodyPr>
          <a:lstStyle/>
          <a:p>
            <a:pPr algn="ctr">
              <a:lnSpc>
                <a:spcPct val="150000"/>
              </a:lnSpc>
            </a:pPr>
            <a:r>
              <a:rPr lang="es-MX" sz="1400" b="1" dirty="0">
                <a:latin typeface="Arial" panose="020B0604020202020204" pitchFamily="34" charset="0"/>
                <a:cs typeface="Arial" panose="020B0604020202020204" pitchFamily="34" charset="0"/>
              </a:rPr>
              <a:t>Reuniones de trabajo con prestadores de servicios municipales</a:t>
            </a:r>
          </a:p>
        </p:txBody>
      </p:sp>
    </p:spTree>
    <p:extLst>
      <p:ext uri="{BB962C8B-B14F-4D97-AF65-F5344CB8AC3E}">
        <p14:creationId xmlns:p14="http://schemas.microsoft.com/office/powerpoint/2010/main" val="1684660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FB645-DA7F-23AE-B62B-1C58E54200FE}"/>
            </a:ext>
          </a:extLst>
        </p:cNvPr>
        <p:cNvGrpSpPr/>
        <p:nvPr/>
      </p:nvGrpSpPr>
      <p:grpSpPr>
        <a:xfrm>
          <a:off x="0" y="0"/>
          <a:ext cx="0" cy="0"/>
          <a:chOff x="0" y="0"/>
          <a:chExt cx="0" cy="0"/>
        </a:xfrm>
      </p:grpSpPr>
      <p:pic>
        <p:nvPicPr>
          <p:cNvPr id="46" name="Imagen 45" descr="Imagen que contiene Diagrama&#10;&#10;El contenido generado por IA puede ser incorrecto.">
            <a:extLst>
              <a:ext uri="{FF2B5EF4-FFF2-40B4-BE49-F238E27FC236}">
                <a16:creationId xmlns:a16="http://schemas.microsoft.com/office/drawing/2014/main" id="{FD5A9A52-FA19-D8C5-65DD-A645BEC586DF}"/>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r="45201" b="5067"/>
          <a:stretch/>
        </p:blipFill>
        <p:spPr>
          <a:xfrm>
            <a:off x="8781161" y="2801223"/>
            <a:ext cx="376416" cy="2941209"/>
          </a:xfrm>
          <a:prstGeom prst="rect">
            <a:avLst/>
          </a:prstGeom>
        </p:spPr>
      </p:pic>
      <p:pic>
        <p:nvPicPr>
          <p:cNvPr id="45" name="Imagen 44" descr="Imagen que contiene Diagrama&#10;&#10;El contenido generado por IA puede ser incorrecto.">
            <a:extLst>
              <a:ext uri="{FF2B5EF4-FFF2-40B4-BE49-F238E27FC236}">
                <a16:creationId xmlns:a16="http://schemas.microsoft.com/office/drawing/2014/main" id="{1C5D59B1-DD11-1B24-45BC-1F431A90634F}"/>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r="45201" b="5067"/>
          <a:stretch/>
        </p:blipFill>
        <p:spPr>
          <a:xfrm>
            <a:off x="5429076" y="2801223"/>
            <a:ext cx="376416" cy="2941209"/>
          </a:xfrm>
          <a:prstGeom prst="rect">
            <a:avLst/>
          </a:prstGeom>
        </p:spPr>
      </p:pic>
      <p:pic>
        <p:nvPicPr>
          <p:cNvPr id="44" name="Imagen 43" descr="Imagen que contiene Diagrama&#10;&#10;El contenido generado por IA puede ser incorrecto.">
            <a:extLst>
              <a:ext uri="{FF2B5EF4-FFF2-40B4-BE49-F238E27FC236}">
                <a16:creationId xmlns:a16="http://schemas.microsoft.com/office/drawing/2014/main" id="{AF917B46-5013-B019-835D-11A6DD10A15E}"/>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r="45201" b="5067"/>
          <a:stretch/>
        </p:blipFill>
        <p:spPr>
          <a:xfrm>
            <a:off x="2051442" y="2793531"/>
            <a:ext cx="376416" cy="2941209"/>
          </a:xfrm>
          <a:prstGeom prst="rect">
            <a:avLst/>
          </a:prstGeom>
        </p:spPr>
      </p:pic>
      <p:pic>
        <p:nvPicPr>
          <p:cNvPr id="32" name="Imagen 31">
            <a:extLst>
              <a:ext uri="{FF2B5EF4-FFF2-40B4-BE49-F238E27FC236}">
                <a16:creationId xmlns:a16="http://schemas.microsoft.com/office/drawing/2014/main" id="{BFE6237B-0AB1-648B-8221-1155A1AD0D2C}"/>
              </a:ext>
            </a:extLst>
          </p:cNvPr>
          <p:cNvPicPr>
            <a:picLocks noChangeAspect="1"/>
          </p:cNvPicPr>
          <p:nvPr/>
        </p:nvPicPr>
        <p:blipFill>
          <a:blip r:embed="rId4">
            <a:alphaModFix/>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rcRect l="5756" r="17272" b="-1"/>
          <a:stretch/>
        </p:blipFill>
        <p:spPr>
          <a:xfrm>
            <a:off x="-25029" y="8"/>
            <a:ext cx="1681860" cy="685799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8C02691A-E569-8AEA-B9A7-130067706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39" y="194042"/>
            <a:ext cx="1090465" cy="1177557"/>
          </a:xfrm>
          <a:prstGeom prst="rect">
            <a:avLst/>
          </a:prstGeom>
        </p:spPr>
      </p:pic>
      <p:sp>
        <p:nvSpPr>
          <p:cNvPr id="18" name="CuadroTexto 17">
            <a:extLst>
              <a:ext uri="{FF2B5EF4-FFF2-40B4-BE49-F238E27FC236}">
                <a16:creationId xmlns:a16="http://schemas.microsoft.com/office/drawing/2014/main" id="{0BF34040-1556-BE3C-DF11-061E6F725979}"/>
              </a:ext>
            </a:extLst>
          </p:cNvPr>
          <p:cNvSpPr txBox="1"/>
          <p:nvPr/>
        </p:nvSpPr>
        <p:spPr>
          <a:xfrm>
            <a:off x="2418741" y="1371599"/>
            <a:ext cx="8327279" cy="434935"/>
          </a:xfrm>
          <a:prstGeom prst="roundRect">
            <a:avLst>
              <a:gd name="adj" fmla="val 14722"/>
            </a:avLst>
          </a:prstGeom>
          <a:solidFill>
            <a:schemeClr val="bg1">
              <a:lumMod val="95000"/>
            </a:schemeClr>
          </a:solidFill>
          <a:ln>
            <a:noFill/>
          </a:ln>
        </p:spPr>
        <p:txBody>
          <a:bodyPr wrap="square" rtlCol="0">
            <a:spAutoFit/>
          </a:bodyPr>
          <a:lstStyle/>
          <a:p>
            <a:r>
              <a:rPr lang="es-MX" sz="2000" dirty="0">
                <a:latin typeface="Gotham Book" panose="02000604040000020004" pitchFamily="50" charset="0"/>
              </a:rPr>
              <a:t>Contexto</a:t>
            </a:r>
          </a:p>
        </p:txBody>
      </p:sp>
      <p:grpSp>
        <p:nvGrpSpPr>
          <p:cNvPr id="20" name="Grupo 19">
            <a:extLst>
              <a:ext uri="{FF2B5EF4-FFF2-40B4-BE49-F238E27FC236}">
                <a16:creationId xmlns:a16="http://schemas.microsoft.com/office/drawing/2014/main" id="{79760940-AA23-2160-A2E2-A7A3EF302959}"/>
              </a:ext>
            </a:extLst>
          </p:cNvPr>
          <p:cNvGrpSpPr/>
          <p:nvPr/>
        </p:nvGrpSpPr>
        <p:grpSpPr>
          <a:xfrm>
            <a:off x="1897909" y="1459267"/>
            <a:ext cx="265848" cy="259597"/>
            <a:chOff x="2975923" y="2490087"/>
            <a:chExt cx="413203" cy="396330"/>
          </a:xfrm>
        </p:grpSpPr>
        <p:pic>
          <p:nvPicPr>
            <p:cNvPr id="21" name="Gráfico 20" descr="Lavado de manos contorno">
              <a:extLst>
                <a:ext uri="{FF2B5EF4-FFF2-40B4-BE49-F238E27FC236}">
                  <a16:creationId xmlns:a16="http://schemas.microsoft.com/office/drawing/2014/main" id="{AAB67808-0D20-0CA9-BAB7-CBFAD4EB59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99885" y="2519317"/>
              <a:ext cx="365280" cy="367100"/>
            </a:xfrm>
            <a:prstGeom prst="rect">
              <a:avLst/>
            </a:prstGeom>
          </p:spPr>
        </p:pic>
        <p:sp>
          <p:nvSpPr>
            <p:cNvPr id="22" name="Elipse 21">
              <a:extLst>
                <a:ext uri="{FF2B5EF4-FFF2-40B4-BE49-F238E27FC236}">
                  <a16:creationId xmlns:a16="http://schemas.microsoft.com/office/drawing/2014/main" id="{970CF34E-B36D-0342-5221-44A4CAF53C39}"/>
                </a:ext>
              </a:extLst>
            </p:cNvPr>
            <p:cNvSpPr/>
            <p:nvPr/>
          </p:nvSpPr>
          <p:spPr>
            <a:xfrm>
              <a:off x="2975923" y="2490087"/>
              <a:ext cx="413203" cy="392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 name="CuadroTexto 1">
            <a:extLst>
              <a:ext uri="{FF2B5EF4-FFF2-40B4-BE49-F238E27FC236}">
                <a16:creationId xmlns:a16="http://schemas.microsoft.com/office/drawing/2014/main" id="{B63F71A4-F59D-82C0-51F5-BB69EB241060}"/>
              </a:ext>
            </a:extLst>
          </p:cNvPr>
          <p:cNvSpPr txBox="1"/>
          <p:nvPr/>
        </p:nvSpPr>
        <p:spPr>
          <a:xfrm>
            <a:off x="9259603" y="4688269"/>
            <a:ext cx="2533797" cy="646331"/>
          </a:xfrm>
          <a:prstGeom prst="rect">
            <a:avLst/>
          </a:prstGeom>
          <a:noFill/>
          <a:ln>
            <a:noFill/>
          </a:ln>
        </p:spPr>
        <p:txBody>
          <a:bodyPr wrap="square">
            <a:spAutoFit/>
          </a:bodyPr>
          <a:lstStyle>
            <a:defPPr>
              <a:defRPr lang="es-MX"/>
            </a:defPPr>
            <a:lvl1pPr algn="ctr">
              <a:defRPr sz="1400" b="1">
                <a:latin typeface="Gotham Book" panose="02000604040000020004" pitchFamily="50" charset="0"/>
              </a:defRPr>
            </a:lvl1pPr>
          </a:lstStyle>
          <a:p>
            <a:pPr algn="l"/>
            <a:r>
              <a:rPr lang="es-MX" sz="1200" b="0" dirty="0"/>
              <a:t>Profesionalización y capacitación del capital humano</a:t>
            </a:r>
          </a:p>
        </p:txBody>
      </p:sp>
      <p:sp>
        <p:nvSpPr>
          <p:cNvPr id="3" name="CuadroTexto 2">
            <a:extLst>
              <a:ext uri="{FF2B5EF4-FFF2-40B4-BE49-F238E27FC236}">
                <a16:creationId xmlns:a16="http://schemas.microsoft.com/office/drawing/2014/main" id="{43FF703A-3301-21AD-D28E-51EB17557E4F}"/>
              </a:ext>
            </a:extLst>
          </p:cNvPr>
          <p:cNvSpPr txBox="1"/>
          <p:nvPr/>
        </p:nvSpPr>
        <p:spPr>
          <a:xfrm>
            <a:off x="9274367" y="3819775"/>
            <a:ext cx="2537456" cy="646331"/>
          </a:xfrm>
          <a:prstGeom prst="rect">
            <a:avLst/>
          </a:prstGeom>
          <a:noFill/>
          <a:ln>
            <a:noFill/>
          </a:ln>
        </p:spPr>
        <p:txBody>
          <a:bodyPr wrap="square">
            <a:spAutoFit/>
          </a:bodyPr>
          <a:lstStyle/>
          <a:p>
            <a:r>
              <a:rPr lang="es-MX" sz="1200" dirty="0">
                <a:latin typeface="Gotham Book" panose="02000604040000020004" pitchFamily="50" charset="0"/>
              </a:rPr>
              <a:t>Modernización de infraestructura a través de la innovación tecnológica</a:t>
            </a:r>
          </a:p>
        </p:txBody>
      </p:sp>
      <p:sp>
        <p:nvSpPr>
          <p:cNvPr id="5" name="CuadroTexto 4">
            <a:extLst>
              <a:ext uri="{FF2B5EF4-FFF2-40B4-BE49-F238E27FC236}">
                <a16:creationId xmlns:a16="http://schemas.microsoft.com/office/drawing/2014/main" id="{A34CDC81-46FF-F92F-06AF-5CD2DA3A201E}"/>
              </a:ext>
            </a:extLst>
          </p:cNvPr>
          <p:cNvSpPr txBox="1"/>
          <p:nvPr/>
        </p:nvSpPr>
        <p:spPr>
          <a:xfrm>
            <a:off x="5829503" y="4098075"/>
            <a:ext cx="2814977" cy="276999"/>
          </a:xfrm>
          <a:prstGeom prst="rect">
            <a:avLst/>
          </a:prstGeom>
          <a:noFill/>
          <a:ln>
            <a:noFill/>
          </a:ln>
        </p:spPr>
        <p:txBody>
          <a:bodyPr wrap="square">
            <a:spAutoFit/>
          </a:bodyPr>
          <a:lstStyle>
            <a:defPPr>
              <a:defRPr lang="es-MX"/>
            </a:defPPr>
            <a:lvl1pPr algn="ctr">
              <a:defRPr sz="1400" b="1">
                <a:latin typeface="Gotham Book" panose="02000604040000020004" pitchFamily="50" charset="0"/>
              </a:defRPr>
            </a:lvl1pPr>
          </a:lstStyle>
          <a:p>
            <a:pPr algn="l"/>
            <a:r>
              <a:rPr lang="es-MX" sz="1200" b="0" dirty="0"/>
              <a:t>Gasto público eficiente</a:t>
            </a:r>
          </a:p>
        </p:txBody>
      </p:sp>
      <p:sp>
        <p:nvSpPr>
          <p:cNvPr id="6" name="CuadroTexto 5">
            <a:extLst>
              <a:ext uri="{FF2B5EF4-FFF2-40B4-BE49-F238E27FC236}">
                <a16:creationId xmlns:a16="http://schemas.microsoft.com/office/drawing/2014/main" id="{A4ED3B7A-9A7C-D322-CA22-3978FCF91684}"/>
              </a:ext>
            </a:extLst>
          </p:cNvPr>
          <p:cNvSpPr txBox="1"/>
          <p:nvPr/>
        </p:nvSpPr>
        <p:spPr>
          <a:xfrm>
            <a:off x="5829502" y="3173163"/>
            <a:ext cx="2814977" cy="276999"/>
          </a:xfrm>
          <a:prstGeom prst="rect">
            <a:avLst/>
          </a:prstGeom>
          <a:noFill/>
          <a:ln>
            <a:noFill/>
          </a:ln>
        </p:spPr>
        <p:txBody>
          <a:bodyPr wrap="square">
            <a:spAutoFit/>
          </a:bodyPr>
          <a:lstStyle>
            <a:defPPr>
              <a:defRPr lang="es-MX"/>
            </a:defPPr>
            <a:lvl1pPr algn="ctr">
              <a:defRPr sz="1400" b="1">
                <a:latin typeface="Gotham Book" panose="02000604040000020004" pitchFamily="50" charset="0"/>
              </a:defRPr>
            </a:lvl1pPr>
          </a:lstStyle>
          <a:p>
            <a:pPr algn="l"/>
            <a:r>
              <a:rPr lang="es-MX" sz="1200" b="0" dirty="0"/>
              <a:t>Fortalecimiento de Ingresos </a:t>
            </a:r>
          </a:p>
        </p:txBody>
      </p:sp>
      <p:sp>
        <p:nvSpPr>
          <p:cNvPr id="8" name="CuadroTexto 7">
            <a:extLst>
              <a:ext uri="{FF2B5EF4-FFF2-40B4-BE49-F238E27FC236}">
                <a16:creationId xmlns:a16="http://schemas.microsoft.com/office/drawing/2014/main" id="{A4EE04EA-CAD8-A7F0-5024-4EA13D269B39}"/>
              </a:ext>
            </a:extLst>
          </p:cNvPr>
          <p:cNvSpPr txBox="1"/>
          <p:nvPr/>
        </p:nvSpPr>
        <p:spPr>
          <a:xfrm>
            <a:off x="2315610" y="3604258"/>
            <a:ext cx="3047381" cy="468091"/>
          </a:xfrm>
          <a:prstGeom prst="rect">
            <a:avLst/>
          </a:prstGeom>
          <a:noFill/>
          <a:ln>
            <a:noFill/>
          </a:ln>
        </p:spPr>
        <p:txBody>
          <a:bodyPr wrap="square">
            <a:spAutoFit/>
          </a:bodyPr>
          <a:lstStyle>
            <a:defPPr>
              <a:defRPr lang="es-MX"/>
            </a:defPPr>
            <a:lvl1pPr algn="ctr">
              <a:defRPr sz="1400" b="1">
                <a:latin typeface="Gotham Book" panose="02000604040000020004" pitchFamily="50" charset="0"/>
              </a:defRPr>
            </a:lvl1pPr>
          </a:lstStyle>
          <a:p>
            <a:pPr algn="l"/>
            <a:r>
              <a:rPr lang="es-MX" sz="1200" b="0" dirty="0"/>
              <a:t>Fortalecimiento de la legislación sector agua</a:t>
            </a:r>
          </a:p>
        </p:txBody>
      </p:sp>
      <p:sp>
        <p:nvSpPr>
          <p:cNvPr id="9" name="CuadroTexto 8">
            <a:extLst>
              <a:ext uri="{FF2B5EF4-FFF2-40B4-BE49-F238E27FC236}">
                <a16:creationId xmlns:a16="http://schemas.microsoft.com/office/drawing/2014/main" id="{776D13C9-C906-CC16-5C55-4780B60F8F22}"/>
              </a:ext>
            </a:extLst>
          </p:cNvPr>
          <p:cNvSpPr txBox="1"/>
          <p:nvPr/>
        </p:nvSpPr>
        <p:spPr>
          <a:xfrm>
            <a:off x="2315610" y="5094382"/>
            <a:ext cx="2808835" cy="468091"/>
          </a:xfrm>
          <a:prstGeom prst="rect">
            <a:avLst/>
          </a:prstGeom>
          <a:noFill/>
        </p:spPr>
        <p:txBody>
          <a:bodyPr wrap="square">
            <a:spAutoFit/>
          </a:bodyPr>
          <a:lstStyle>
            <a:defPPr>
              <a:defRPr lang="es-MX"/>
            </a:defPPr>
            <a:lvl1pPr>
              <a:defRPr sz="1200" b="0">
                <a:latin typeface="Gotham Book" panose="02000604040000020004" pitchFamily="50" charset="0"/>
              </a:defRPr>
            </a:lvl1pPr>
          </a:lstStyle>
          <a:p>
            <a:r>
              <a:rPr lang="es-MX" dirty="0"/>
              <a:t>Participación social (Gobierno – ciudadanía)</a:t>
            </a:r>
          </a:p>
        </p:txBody>
      </p:sp>
      <p:sp>
        <p:nvSpPr>
          <p:cNvPr id="10" name="CuadroTexto 9">
            <a:extLst>
              <a:ext uri="{FF2B5EF4-FFF2-40B4-BE49-F238E27FC236}">
                <a16:creationId xmlns:a16="http://schemas.microsoft.com/office/drawing/2014/main" id="{01E3EB69-7595-74F2-C2CE-47C4DC74232C}"/>
              </a:ext>
            </a:extLst>
          </p:cNvPr>
          <p:cNvSpPr txBox="1"/>
          <p:nvPr/>
        </p:nvSpPr>
        <p:spPr>
          <a:xfrm>
            <a:off x="2315610" y="4129394"/>
            <a:ext cx="2699827" cy="468091"/>
          </a:xfrm>
          <a:prstGeom prst="rect">
            <a:avLst/>
          </a:prstGeom>
          <a:noFill/>
        </p:spPr>
        <p:txBody>
          <a:bodyPr wrap="square">
            <a:spAutoFit/>
          </a:bodyPr>
          <a:lstStyle>
            <a:defPPr>
              <a:defRPr lang="es-MX"/>
            </a:defPPr>
            <a:lvl1pPr>
              <a:defRPr sz="1200" b="0">
                <a:latin typeface="Gotham Book" panose="02000604040000020004" pitchFamily="50" charset="0"/>
              </a:defRPr>
            </a:lvl1pPr>
          </a:lstStyle>
          <a:p>
            <a:r>
              <a:rPr lang="es-MX" dirty="0"/>
              <a:t>Sinergia en los tres niveles de gobierno</a:t>
            </a:r>
          </a:p>
        </p:txBody>
      </p:sp>
      <p:pic>
        <p:nvPicPr>
          <p:cNvPr id="11" name="Gráfico 10" descr="Monedas contorno">
            <a:extLst>
              <a:ext uri="{FF2B5EF4-FFF2-40B4-BE49-F238E27FC236}">
                <a16:creationId xmlns:a16="http://schemas.microsoft.com/office/drawing/2014/main" id="{D2BB5658-8F86-8D64-2702-FA5B94F487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31020" y="3184817"/>
            <a:ext cx="308999" cy="310886"/>
          </a:xfrm>
          <a:prstGeom prst="rect">
            <a:avLst/>
          </a:prstGeom>
        </p:spPr>
      </p:pic>
      <p:sp>
        <p:nvSpPr>
          <p:cNvPr id="14" name="CuadroTexto 13">
            <a:extLst>
              <a:ext uri="{FF2B5EF4-FFF2-40B4-BE49-F238E27FC236}">
                <a16:creationId xmlns:a16="http://schemas.microsoft.com/office/drawing/2014/main" id="{F6BD8B97-F703-0C78-2F7F-AB3C615856A9}"/>
              </a:ext>
            </a:extLst>
          </p:cNvPr>
          <p:cNvSpPr txBox="1"/>
          <p:nvPr/>
        </p:nvSpPr>
        <p:spPr>
          <a:xfrm>
            <a:off x="9256157" y="3134688"/>
            <a:ext cx="2573876" cy="461665"/>
          </a:xfrm>
          <a:prstGeom prst="rect">
            <a:avLst/>
          </a:prstGeom>
          <a:noFill/>
          <a:ln>
            <a:noFill/>
          </a:ln>
        </p:spPr>
        <p:txBody>
          <a:bodyPr wrap="square">
            <a:spAutoFit/>
          </a:bodyPr>
          <a:lstStyle>
            <a:defPPr>
              <a:defRPr lang="es-MX"/>
            </a:defPPr>
            <a:lvl1pPr algn="ctr">
              <a:defRPr sz="1400" b="1">
                <a:latin typeface="Gotham Book" panose="02000604040000020004" pitchFamily="50" charset="0"/>
              </a:defRPr>
            </a:lvl1pPr>
          </a:lstStyle>
          <a:p>
            <a:pPr algn="l"/>
            <a:r>
              <a:rPr lang="es-MX" sz="1200" b="0" dirty="0"/>
              <a:t>Aumento de la calidad de la prestación del servicio</a:t>
            </a:r>
          </a:p>
        </p:txBody>
      </p:sp>
      <p:sp>
        <p:nvSpPr>
          <p:cNvPr id="15" name="CuadroTexto 14">
            <a:extLst>
              <a:ext uri="{FF2B5EF4-FFF2-40B4-BE49-F238E27FC236}">
                <a16:creationId xmlns:a16="http://schemas.microsoft.com/office/drawing/2014/main" id="{257A8F8E-5D5C-2A92-2745-916E35089E2F}"/>
              </a:ext>
            </a:extLst>
          </p:cNvPr>
          <p:cNvSpPr txBox="1"/>
          <p:nvPr/>
        </p:nvSpPr>
        <p:spPr>
          <a:xfrm>
            <a:off x="2315610" y="4687708"/>
            <a:ext cx="2666463" cy="280855"/>
          </a:xfrm>
          <a:prstGeom prst="rect">
            <a:avLst/>
          </a:prstGeom>
          <a:noFill/>
        </p:spPr>
        <p:txBody>
          <a:bodyPr wrap="square">
            <a:spAutoFit/>
          </a:bodyPr>
          <a:lstStyle>
            <a:defPPr>
              <a:defRPr lang="es-MX"/>
            </a:defPPr>
            <a:lvl1pPr>
              <a:defRPr sz="1200" b="0">
                <a:latin typeface="Gotham Book" panose="02000604040000020004" pitchFamily="50" charset="0"/>
              </a:defRPr>
            </a:lvl1pPr>
          </a:lstStyle>
          <a:p>
            <a:r>
              <a:rPr lang="es-MX" dirty="0"/>
              <a:t>Ciudades Sostenibles 2030</a:t>
            </a:r>
          </a:p>
        </p:txBody>
      </p:sp>
      <p:sp>
        <p:nvSpPr>
          <p:cNvPr id="16" name="CuadroTexto 15">
            <a:extLst>
              <a:ext uri="{FF2B5EF4-FFF2-40B4-BE49-F238E27FC236}">
                <a16:creationId xmlns:a16="http://schemas.microsoft.com/office/drawing/2014/main" id="{C3175C3A-0935-688F-1C27-1B4A0148730E}"/>
              </a:ext>
            </a:extLst>
          </p:cNvPr>
          <p:cNvSpPr txBox="1"/>
          <p:nvPr/>
        </p:nvSpPr>
        <p:spPr>
          <a:xfrm>
            <a:off x="2030060" y="2484695"/>
            <a:ext cx="3068764" cy="312061"/>
          </a:xfrm>
          <a:prstGeom prst="rect">
            <a:avLst/>
          </a:prstGeom>
          <a:gradFill flip="none" rotWithShape="1">
            <a:gsLst>
              <a:gs pos="0">
                <a:srgbClr val="996600">
                  <a:tint val="66000"/>
                  <a:satMod val="160000"/>
                </a:srgbClr>
              </a:gs>
              <a:gs pos="50000">
                <a:srgbClr val="996600">
                  <a:tint val="44500"/>
                  <a:satMod val="160000"/>
                </a:srgbClr>
              </a:gs>
              <a:gs pos="100000">
                <a:srgbClr val="996600">
                  <a:tint val="23500"/>
                  <a:satMod val="160000"/>
                </a:srgbClr>
              </a:gs>
            </a:gsLst>
            <a:lin ang="13500000" scaled="1"/>
            <a:tileRect/>
          </a:gradFill>
        </p:spPr>
        <p:txBody>
          <a:bodyPr wrap="square">
            <a:spAutoFit/>
          </a:bodyPr>
          <a:lstStyle>
            <a:defPPr>
              <a:defRPr lang="es-MX"/>
            </a:defPPr>
            <a:lvl1pPr algn="ctr">
              <a:defRPr sz="1400" b="1" i="0" u="none" strike="noStrike">
                <a:solidFill>
                  <a:srgbClr val="583E59"/>
                </a:solidFill>
                <a:effectLst/>
                <a:latin typeface="Gotham Book" panose="02000604040000020004" pitchFamily="50" charset="0"/>
              </a:defRPr>
            </a:lvl1pPr>
          </a:lstStyle>
          <a:p>
            <a:r>
              <a:rPr lang="es-MX" dirty="0">
                <a:solidFill>
                  <a:schemeClr val="tx1"/>
                </a:solidFill>
              </a:rPr>
              <a:t>GESTIÓN</a:t>
            </a:r>
          </a:p>
        </p:txBody>
      </p:sp>
      <p:sp>
        <p:nvSpPr>
          <p:cNvPr id="17" name="CuadroTexto 16">
            <a:extLst>
              <a:ext uri="{FF2B5EF4-FFF2-40B4-BE49-F238E27FC236}">
                <a16:creationId xmlns:a16="http://schemas.microsoft.com/office/drawing/2014/main" id="{92FD18D1-7D92-0D2C-E230-1E9C3E89109B}"/>
              </a:ext>
            </a:extLst>
          </p:cNvPr>
          <p:cNvSpPr txBox="1"/>
          <p:nvPr/>
        </p:nvSpPr>
        <p:spPr>
          <a:xfrm>
            <a:off x="2315610" y="3193930"/>
            <a:ext cx="2397668" cy="280855"/>
          </a:xfrm>
          <a:prstGeom prst="rect">
            <a:avLst/>
          </a:prstGeom>
          <a:noFill/>
        </p:spPr>
        <p:txBody>
          <a:bodyPr wrap="square">
            <a:spAutoFit/>
          </a:bodyPr>
          <a:lstStyle>
            <a:defPPr>
              <a:defRPr lang="es-MX"/>
            </a:defPPr>
            <a:lvl1pPr algn="ctr">
              <a:defRPr sz="2400" b="1">
                <a:latin typeface="Gotham Book" panose="02000604040000020004" pitchFamily="50" charset="0"/>
              </a:defRPr>
            </a:lvl1pPr>
          </a:lstStyle>
          <a:p>
            <a:pPr algn="l"/>
            <a:r>
              <a:rPr lang="es-MX" sz="1200" b="0" dirty="0"/>
              <a:t>Escasez/Estrés Hídrico</a:t>
            </a:r>
          </a:p>
        </p:txBody>
      </p:sp>
      <p:sp>
        <p:nvSpPr>
          <p:cNvPr id="19" name="Rectángulo 18">
            <a:extLst>
              <a:ext uri="{FF2B5EF4-FFF2-40B4-BE49-F238E27FC236}">
                <a16:creationId xmlns:a16="http://schemas.microsoft.com/office/drawing/2014/main" id="{AD763EB9-3C19-AA08-2935-1DEB45B5F708}"/>
              </a:ext>
            </a:extLst>
          </p:cNvPr>
          <p:cNvSpPr/>
          <p:nvPr/>
        </p:nvSpPr>
        <p:spPr>
          <a:xfrm>
            <a:off x="2051442" y="2801223"/>
            <a:ext cx="3047381" cy="2941209"/>
          </a:xfrm>
          <a:prstGeom prst="rect">
            <a:avLst/>
          </a:prstGeom>
          <a:noFill/>
          <a:ln>
            <a:solidFill>
              <a:schemeClr val="accent1"/>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s-MX" sz="1600"/>
          </a:p>
        </p:txBody>
      </p:sp>
      <p:sp>
        <p:nvSpPr>
          <p:cNvPr id="23" name="CuadroTexto 22">
            <a:extLst>
              <a:ext uri="{FF2B5EF4-FFF2-40B4-BE49-F238E27FC236}">
                <a16:creationId xmlns:a16="http://schemas.microsoft.com/office/drawing/2014/main" id="{60AB027E-9B60-260E-455E-53595AC5BCC0}"/>
              </a:ext>
            </a:extLst>
          </p:cNvPr>
          <p:cNvSpPr txBox="1"/>
          <p:nvPr/>
        </p:nvSpPr>
        <p:spPr>
          <a:xfrm>
            <a:off x="8761269" y="2486838"/>
            <a:ext cx="3068763" cy="307777"/>
          </a:xfrm>
          <a:prstGeom prst="rect">
            <a:avLst/>
          </a:prstGeom>
          <a:gradFill flip="none" rotWithShape="1">
            <a:gsLst>
              <a:gs pos="0">
                <a:srgbClr val="996600">
                  <a:tint val="66000"/>
                  <a:satMod val="160000"/>
                </a:srgbClr>
              </a:gs>
              <a:gs pos="50000">
                <a:srgbClr val="996600">
                  <a:tint val="44500"/>
                  <a:satMod val="160000"/>
                </a:srgbClr>
              </a:gs>
              <a:gs pos="100000">
                <a:srgbClr val="996600">
                  <a:tint val="23500"/>
                  <a:satMod val="160000"/>
                </a:srgbClr>
              </a:gs>
            </a:gsLst>
            <a:lin ang="13500000" scaled="1"/>
            <a:tileRect/>
          </a:gradFill>
        </p:spPr>
        <p:txBody>
          <a:bodyPr wrap="square">
            <a:spAutoFit/>
          </a:bodyPr>
          <a:lstStyle>
            <a:defPPr>
              <a:defRPr lang="es-MX"/>
            </a:defPPr>
            <a:lvl1pPr algn="ctr">
              <a:defRPr sz="1400" b="1" i="0" u="none" strike="noStrike">
                <a:solidFill>
                  <a:srgbClr val="583E59"/>
                </a:solidFill>
                <a:effectLst/>
                <a:latin typeface="Gotham Book" panose="02000604040000020004" pitchFamily="50" charset="0"/>
              </a:defRPr>
            </a:lvl1pPr>
          </a:lstStyle>
          <a:p>
            <a:r>
              <a:rPr lang="es-MX" b="0" dirty="0">
                <a:solidFill>
                  <a:schemeClr val="tx1"/>
                </a:solidFill>
              </a:rPr>
              <a:t>ESTRATÉGICOS</a:t>
            </a:r>
          </a:p>
        </p:txBody>
      </p:sp>
      <p:sp>
        <p:nvSpPr>
          <p:cNvPr id="24" name="CuadroTexto 23">
            <a:extLst>
              <a:ext uri="{FF2B5EF4-FFF2-40B4-BE49-F238E27FC236}">
                <a16:creationId xmlns:a16="http://schemas.microsoft.com/office/drawing/2014/main" id="{EF492787-B3EF-DB99-BF10-16C301ECD305}"/>
              </a:ext>
            </a:extLst>
          </p:cNvPr>
          <p:cNvSpPr txBox="1"/>
          <p:nvPr/>
        </p:nvSpPr>
        <p:spPr>
          <a:xfrm>
            <a:off x="5429076" y="2478144"/>
            <a:ext cx="3030754" cy="307777"/>
          </a:xfrm>
          <a:prstGeom prst="rect">
            <a:avLst/>
          </a:prstGeom>
          <a:gradFill flip="none" rotWithShape="1">
            <a:gsLst>
              <a:gs pos="0">
                <a:srgbClr val="996600">
                  <a:tint val="66000"/>
                  <a:satMod val="160000"/>
                </a:srgbClr>
              </a:gs>
              <a:gs pos="50000">
                <a:srgbClr val="996600">
                  <a:tint val="44500"/>
                  <a:satMod val="160000"/>
                </a:srgbClr>
              </a:gs>
              <a:gs pos="100000">
                <a:srgbClr val="996600">
                  <a:tint val="23500"/>
                  <a:satMod val="160000"/>
                </a:srgbClr>
              </a:gs>
            </a:gsLst>
            <a:lin ang="13500000" scaled="1"/>
            <a:tileRect/>
          </a:gradFill>
        </p:spPr>
        <p:txBody>
          <a:bodyPr wrap="square">
            <a:spAutoFit/>
          </a:bodyPr>
          <a:lstStyle>
            <a:defPPr>
              <a:defRPr lang="es-MX"/>
            </a:defPPr>
            <a:lvl1pPr algn="ctr">
              <a:defRPr sz="1400" b="1" i="0" u="none" strike="noStrike">
                <a:solidFill>
                  <a:srgbClr val="583E59"/>
                </a:solidFill>
                <a:effectLst/>
                <a:latin typeface="Gotham Book" panose="02000604040000020004" pitchFamily="50" charset="0"/>
              </a:defRPr>
            </a:lvl1pPr>
          </a:lstStyle>
          <a:p>
            <a:r>
              <a:rPr lang="es-MX" b="0" dirty="0">
                <a:solidFill>
                  <a:schemeClr val="tx1"/>
                </a:solidFill>
              </a:rPr>
              <a:t>FINANCIEROS</a:t>
            </a:r>
          </a:p>
        </p:txBody>
      </p:sp>
      <p:pic>
        <p:nvPicPr>
          <p:cNvPr id="25" name="Gráfico 24" descr="Agua contorno">
            <a:extLst>
              <a:ext uri="{FF2B5EF4-FFF2-40B4-BE49-F238E27FC236}">
                <a16:creationId xmlns:a16="http://schemas.microsoft.com/office/drawing/2014/main" id="{8D679606-D573-01EE-E192-23A5E08AE69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21789" y="3243696"/>
            <a:ext cx="280819" cy="181321"/>
          </a:xfrm>
          <a:prstGeom prst="rect">
            <a:avLst/>
          </a:prstGeom>
        </p:spPr>
      </p:pic>
      <p:sp>
        <p:nvSpPr>
          <p:cNvPr id="26" name="CuadroTexto 25">
            <a:extLst>
              <a:ext uri="{FF2B5EF4-FFF2-40B4-BE49-F238E27FC236}">
                <a16:creationId xmlns:a16="http://schemas.microsoft.com/office/drawing/2014/main" id="{E41CEC3A-725C-FEF3-9FCA-5C60B1EAEC1A}"/>
              </a:ext>
            </a:extLst>
          </p:cNvPr>
          <p:cNvSpPr txBox="1"/>
          <p:nvPr/>
        </p:nvSpPr>
        <p:spPr>
          <a:xfrm>
            <a:off x="5827291" y="3648827"/>
            <a:ext cx="2078765" cy="276999"/>
          </a:xfrm>
          <a:prstGeom prst="rect">
            <a:avLst/>
          </a:prstGeom>
          <a:noFill/>
          <a:ln>
            <a:noFill/>
          </a:ln>
        </p:spPr>
        <p:txBody>
          <a:bodyPr wrap="square">
            <a:spAutoFit/>
          </a:bodyPr>
          <a:lstStyle>
            <a:defPPr>
              <a:defRPr lang="es-MX"/>
            </a:defPPr>
            <a:lvl1pPr algn="ctr">
              <a:defRPr sz="1400" b="0">
                <a:latin typeface="Gotham Book" panose="02000604040000020004" pitchFamily="50" charset="0"/>
              </a:defRPr>
            </a:lvl1pPr>
          </a:lstStyle>
          <a:p>
            <a:pPr algn="l"/>
            <a:r>
              <a:rPr lang="es-MX" sz="1200" dirty="0"/>
              <a:t>Tarifas sostenibles (FRT)</a:t>
            </a:r>
          </a:p>
        </p:txBody>
      </p:sp>
      <p:sp>
        <p:nvSpPr>
          <p:cNvPr id="27" name="Rectángulo 26">
            <a:extLst>
              <a:ext uri="{FF2B5EF4-FFF2-40B4-BE49-F238E27FC236}">
                <a16:creationId xmlns:a16="http://schemas.microsoft.com/office/drawing/2014/main" id="{7F192087-67E0-4A04-E44B-C5DA319E7BF9}"/>
              </a:ext>
            </a:extLst>
          </p:cNvPr>
          <p:cNvSpPr/>
          <p:nvPr/>
        </p:nvSpPr>
        <p:spPr>
          <a:xfrm>
            <a:off x="5420153" y="2801223"/>
            <a:ext cx="3039677" cy="2941209"/>
          </a:xfrm>
          <a:prstGeom prst="rect">
            <a:avLst/>
          </a:prstGeom>
          <a:noFill/>
          <a:ln>
            <a:solidFill>
              <a:schemeClr val="accent1"/>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s-MX" sz="1600"/>
          </a:p>
        </p:txBody>
      </p:sp>
      <p:sp>
        <p:nvSpPr>
          <p:cNvPr id="28" name="Rectángulo 27">
            <a:extLst>
              <a:ext uri="{FF2B5EF4-FFF2-40B4-BE49-F238E27FC236}">
                <a16:creationId xmlns:a16="http://schemas.microsoft.com/office/drawing/2014/main" id="{790679A9-C2CE-4C1C-2EAB-EE951CA58147}"/>
              </a:ext>
            </a:extLst>
          </p:cNvPr>
          <p:cNvSpPr/>
          <p:nvPr/>
        </p:nvSpPr>
        <p:spPr>
          <a:xfrm>
            <a:off x="8761270" y="2801223"/>
            <a:ext cx="3068764" cy="2941209"/>
          </a:xfrm>
          <a:prstGeom prst="rect">
            <a:avLst/>
          </a:prstGeom>
          <a:noFill/>
          <a:ln>
            <a:solidFill>
              <a:schemeClr val="accent1"/>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s-MX" sz="1600"/>
          </a:p>
        </p:txBody>
      </p:sp>
      <p:pic>
        <p:nvPicPr>
          <p:cNvPr id="29" name="Gráfico 28" descr="Agua contorno">
            <a:extLst>
              <a:ext uri="{FF2B5EF4-FFF2-40B4-BE49-F238E27FC236}">
                <a16:creationId xmlns:a16="http://schemas.microsoft.com/office/drawing/2014/main" id="{4CC9BE6F-F182-347A-FF18-F39E6ACE7F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21789" y="3636783"/>
            <a:ext cx="280819" cy="181321"/>
          </a:xfrm>
          <a:prstGeom prst="rect">
            <a:avLst/>
          </a:prstGeom>
        </p:spPr>
      </p:pic>
      <p:pic>
        <p:nvPicPr>
          <p:cNvPr id="30" name="Gráfico 29" descr="Agua contorno">
            <a:extLst>
              <a:ext uri="{FF2B5EF4-FFF2-40B4-BE49-F238E27FC236}">
                <a16:creationId xmlns:a16="http://schemas.microsoft.com/office/drawing/2014/main" id="{A3934E11-AEF8-0D5F-8472-FF6BFA0A81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21789" y="4137333"/>
            <a:ext cx="280819" cy="181321"/>
          </a:xfrm>
          <a:prstGeom prst="rect">
            <a:avLst/>
          </a:prstGeom>
        </p:spPr>
      </p:pic>
      <p:pic>
        <p:nvPicPr>
          <p:cNvPr id="31" name="Gráfico 30" descr="Agua contorno">
            <a:extLst>
              <a:ext uri="{FF2B5EF4-FFF2-40B4-BE49-F238E27FC236}">
                <a16:creationId xmlns:a16="http://schemas.microsoft.com/office/drawing/2014/main" id="{EA649170-DCCF-3053-05A7-1CBEFC6A661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42998" y="4724890"/>
            <a:ext cx="280819" cy="181321"/>
          </a:xfrm>
          <a:prstGeom prst="rect">
            <a:avLst/>
          </a:prstGeom>
        </p:spPr>
      </p:pic>
      <p:pic>
        <p:nvPicPr>
          <p:cNvPr id="33" name="Gráfico 32" descr="Agua contorno">
            <a:extLst>
              <a:ext uri="{FF2B5EF4-FFF2-40B4-BE49-F238E27FC236}">
                <a16:creationId xmlns:a16="http://schemas.microsoft.com/office/drawing/2014/main" id="{5BC10E83-6C02-7A67-CF6A-4C575BF451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42998" y="5134159"/>
            <a:ext cx="280819" cy="181321"/>
          </a:xfrm>
          <a:prstGeom prst="rect">
            <a:avLst/>
          </a:prstGeom>
        </p:spPr>
      </p:pic>
      <p:pic>
        <p:nvPicPr>
          <p:cNvPr id="34" name="Gráfico 33" descr="Monedas contorno">
            <a:extLst>
              <a:ext uri="{FF2B5EF4-FFF2-40B4-BE49-F238E27FC236}">
                <a16:creationId xmlns:a16="http://schemas.microsoft.com/office/drawing/2014/main" id="{0757B063-8AEC-7722-4497-BE20D5E109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42477" y="3662661"/>
            <a:ext cx="308999" cy="310886"/>
          </a:xfrm>
          <a:prstGeom prst="rect">
            <a:avLst/>
          </a:prstGeom>
        </p:spPr>
      </p:pic>
      <p:pic>
        <p:nvPicPr>
          <p:cNvPr id="35" name="Gráfico 34" descr="Monedas contorno">
            <a:extLst>
              <a:ext uri="{FF2B5EF4-FFF2-40B4-BE49-F238E27FC236}">
                <a16:creationId xmlns:a16="http://schemas.microsoft.com/office/drawing/2014/main" id="{3686854F-76A0-9A77-9F5F-CFB401BE66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34894" y="4107280"/>
            <a:ext cx="308999" cy="310886"/>
          </a:xfrm>
          <a:prstGeom prst="rect">
            <a:avLst/>
          </a:prstGeom>
        </p:spPr>
      </p:pic>
      <p:pic>
        <p:nvPicPr>
          <p:cNvPr id="36" name="Gráfico 35" descr="Lluvia de ideas de grupo contorno">
            <a:extLst>
              <a:ext uri="{FF2B5EF4-FFF2-40B4-BE49-F238E27FC236}">
                <a16:creationId xmlns:a16="http://schemas.microsoft.com/office/drawing/2014/main" id="{20800F33-E52E-745B-4D0A-58E5718A91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44100" y="3173163"/>
            <a:ext cx="298606" cy="298606"/>
          </a:xfrm>
          <a:prstGeom prst="rect">
            <a:avLst/>
          </a:prstGeom>
        </p:spPr>
      </p:pic>
      <p:pic>
        <p:nvPicPr>
          <p:cNvPr id="37" name="Gráfico 36" descr="Lluvia de ideas de grupo contorno">
            <a:extLst>
              <a:ext uri="{FF2B5EF4-FFF2-40B4-BE49-F238E27FC236}">
                <a16:creationId xmlns:a16="http://schemas.microsoft.com/office/drawing/2014/main" id="{7741B1C7-E781-19F7-0D9D-8BA074A3A1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34202" y="3818104"/>
            <a:ext cx="298606" cy="298606"/>
          </a:xfrm>
          <a:prstGeom prst="rect">
            <a:avLst/>
          </a:prstGeom>
        </p:spPr>
      </p:pic>
      <p:pic>
        <p:nvPicPr>
          <p:cNvPr id="38" name="Gráfico 37" descr="Lluvia de ideas de grupo contorno">
            <a:extLst>
              <a:ext uri="{FF2B5EF4-FFF2-40B4-BE49-F238E27FC236}">
                <a16:creationId xmlns:a16="http://schemas.microsoft.com/office/drawing/2014/main" id="{8847E996-4A96-3550-CFE1-A875CF52299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34202" y="4671180"/>
            <a:ext cx="298606" cy="298606"/>
          </a:xfrm>
          <a:prstGeom prst="rect">
            <a:avLst/>
          </a:prstGeom>
        </p:spPr>
      </p:pic>
      <p:sp>
        <p:nvSpPr>
          <p:cNvPr id="39" name="CuadroTexto 38">
            <a:extLst>
              <a:ext uri="{FF2B5EF4-FFF2-40B4-BE49-F238E27FC236}">
                <a16:creationId xmlns:a16="http://schemas.microsoft.com/office/drawing/2014/main" id="{4AA84C46-11B0-DF14-ACDD-603A358E3102}"/>
              </a:ext>
            </a:extLst>
          </p:cNvPr>
          <p:cNvSpPr txBox="1"/>
          <p:nvPr/>
        </p:nvSpPr>
        <p:spPr>
          <a:xfrm>
            <a:off x="3349107" y="1999900"/>
            <a:ext cx="7396913" cy="307777"/>
          </a:xfrm>
          <a:prstGeom prst="rect">
            <a:avLst/>
          </a:prstGeom>
          <a:noFill/>
        </p:spPr>
        <p:txBody>
          <a:bodyPr wrap="square">
            <a:spAutoFit/>
          </a:bodyPr>
          <a:lstStyle/>
          <a:p>
            <a:pPr algn="ctr"/>
            <a:r>
              <a:rPr lang="es-MX" sz="1400" b="1" dirty="0">
                <a:latin typeface="Gotham Book" panose="02000604040000020004" pitchFamily="50" charset="0"/>
              </a:rPr>
              <a:t>Retos de los organismos operadores de agua rumbo a la sostenibilidad</a:t>
            </a:r>
          </a:p>
        </p:txBody>
      </p:sp>
      <p:sp>
        <p:nvSpPr>
          <p:cNvPr id="40" name="TextBox 5">
            <a:extLst>
              <a:ext uri="{FF2B5EF4-FFF2-40B4-BE49-F238E27FC236}">
                <a16:creationId xmlns:a16="http://schemas.microsoft.com/office/drawing/2014/main" id="{88CA00A8-EB04-6EAC-63B4-9064B0C15750}"/>
              </a:ext>
            </a:extLst>
          </p:cNvPr>
          <p:cNvSpPr txBox="1"/>
          <p:nvPr/>
        </p:nvSpPr>
        <p:spPr>
          <a:xfrm>
            <a:off x="3102219" y="447092"/>
            <a:ext cx="7806573" cy="492443"/>
          </a:xfrm>
          <a:prstGeom prst="rect">
            <a:avLst/>
          </a:prstGeom>
        </p:spPr>
        <p:txBody>
          <a:bodyPr wrap="square" lIns="0" tIns="0" rIns="0" bIns="0" rtlCol="0" anchor="t">
            <a:spAutoFit/>
          </a:bodyPr>
          <a:lstStyle/>
          <a:p>
            <a:pPr algn="ct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GENDA</a:t>
            </a:r>
            <a:r>
              <a:rPr lang="es-MX" sz="2400" b="1" dirty="0">
                <a:solidFill>
                  <a:schemeClr val="tx2"/>
                </a:solidFill>
                <a:effectLst>
                  <a:outerShdw blurRad="38100" dist="38100" dir="2700000" algn="tl">
                    <a:srgbClr val="000000">
                      <a:alpha val="43137"/>
                    </a:srgbClr>
                  </a:outerShdw>
                </a:effectLst>
                <a:latin typeface="Gotham Book" panose="02000604040000020004" pitchFamily="50" charset="0"/>
              </a:rPr>
              <a:t> </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DE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A</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GUA </a:t>
            </a:r>
            <a:r>
              <a:rPr lang="es-MX" sz="3200" b="1" dirty="0">
                <a:solidFill>
                  <a:schemeClr val="tx2"/>
                </a:solidFill>
                <a:effectLst>
                  <a:outerShdw blurRad="38100" dist="38100" dir="2700000" algn="tl">
                    <a:srgbClr val="000000">
                      <a:alpha val="43137"/>
                    </a:srgbClr>
                  </a:outerShdw>
                </a:effectLst>
                <a:latin typeface="Gotham Book" panose="02000604040000020004" pitchFamily="50" charset="0"/>
              </a:rPr>
              <a:t>P</a:t>
            </a:r>
            <a:r>
              <a:rPr lang="es-MX" sz="2800" b="1" dirty="0">
                <a:solidFill>
                  <a:schemeClr val="tx2"/>
                </a:solidFill>
                <a:effectLst>
                  <a:outerShdw blurRad="38100" dist="38100" dir="2700000" algn="tl">
                    <a:srgbClr val="000000">
                      <a:alpha val="43137"/>
                    </a:srgbClr>
                  </a:outerShdw>
                </a:effectLst>
                <a:latin typeface="Gotham Book" panose="02000604040000020004" pitchFamily="50" charset="0"/>
              </a:rPr>
              <a:t>OTABLE 2025</a:t>
            </a:r>
            <a:endParaRPr lang="es-MX" sz="2400" b="1" dirty="0">
              <a:solidFill>
                <a:schemeClr val="tx2"/>
              </a:solidFill>
              <a:effectLst>
                <a:outerShdw blurRad="38100" dist="38100" dir="2700000" algn="tl">
                  <a:srgbClr val="000000">
                    <a:alpha val="43137"/>
                  </a:srgbClr>
                </a:outerShdw>
              </a:effectLst>
              <a:latin typeface="Gotham Book" panose="02000604040000020004" pitchFamily="50" charset="0"/>
            </a:endParaRPr>
          </a:p>
        </p:txBody>
      </p:sp>
      <p:sp>
        <p:nvSpPr>
          <p:cNvPr id="41" name="CuadroTexto 40">
            <a:extLst>
              <a:ext uri="{FF2B5EF4-FFF2-40B4-BE49-F238E27FC236}">
                <a16:creationId xmlns:a16="http://schemas.microsoft.com/office/drawing/2014/main" id="{7FCF2D15-B21A-00CF-5B1B-E4107C57B1E6}"/>
              </a:ext>
            </a:extLst>
          </p:cNvPr>
          <p:cNvSpPr txBox="1"/>
          <p:nvPr/>
        </p:nvSpPr>
        <p:spPr>
          <a:xfrm>
            <a:off x="2362419" y="1391409"/>
            <a:ext cx="8341699" cy="434935"/>
          </a:xfrm>
          <a:prstGeom prst="roundRect">
            <a:avLst>
              <a:gd name="adj" fmla="val 14722"/>
            </a:avLst>
          </a:prstGeom>
          <a:solidFill>
            <a:schemeClr val="bg1">
              <a:lumMod val="95000"/>
            </a:schemeClr>
          </a:solidFill>
          <a:ln>
            <a:noFill/>
          </a:ln>
        </p:spPr>
        <p:txBody>
          <a:bodyPr wrap="square" rtlCol="0">
            <a:spAutoFit/>
          </a:bodyPr>
          <a:lstStyle>
            <a:defPPr>
              <a:defRPr lang="es-MX"/>
            </a:defPPr>
            <a:lvl1pPr algn="ctr">
              <a:defRPr sz="1600" b="1">
                <a:solidFill>
                  <a:srgbClr val="583E59"/>
                </a:solidFill>
                <a:latin typeface="Gotham Book" panose="02000604040000020004" pitchFamily="50" charset="0"/>
              </a:defRPr>
            </a:lvl1pPr>
          </a:lstStyle>
          <a:p>
            <a:pPr algn="l"/>
            <a:r>
              <a:rPr lang="es-MX" sz="2000" b="0" dirty="0">
                <a:solidFill>
                  <a:schemeClr val="tx1"/>
                </a:solidFill>
              </a:rPr>
              <a:t>Resultados esperados 2025</a:t>
            </a:r>
          </a:p>
        </p:txBody>
      </p:sp>
      <p:sp>
        <p:nvSpPr>
          <p:cNvPr id="42" name="CuadroTexto 41">
            <a:extLst>
              <a:ext uri="{FF2B5EF4-FFF2-40B4-BE49-F238E27FC236}">
                <a16:creationId xmlns:a16="http://schemas.microsoft.com/office/drawing/2014/main" id="{6E748E32-96FF-9C2E-6B26-7D4733617D23}"/>
              </a:ext>
            </a:extLst>
          </p:cNvPr>
          <p:cNvSpPr txBox="1"/>
          <p:nvPr/>
        </p:nvSpPr>
        <p:spPr>
          <a:xfrm>
            <a:off x="3573400" y="6597351"/>
            <a:ext cx="6864210" cy="260649"/>
          </a:xfrm>
          <a:prstGeom prst="rect">
            <a:avLst/>
          </a:prstGeom>
          <a:noFill/>
        </p:spPr>
        <p:txBody>
          <a:bodyPr wrap="square">
            <a:spAutoFit/>
          </a:bodyPr>
          <a:lstStyle/>
          <a:p>
            <a:pPr algn="ctr">
              <a:lnSpc>
                <a:spcPct val="150000"/>
              </a:lnSpc>
            </a:pPr>
            <a:r>
              <a:rPr lang="es-MX" sz="800" b="1" dirty="0">
                <a:latin typeface="Nunito" panose="020F0502020204030204" pitchFamily="2" charset="0"/>
              </a:rPr>
              <a:t>UNIDAD DE ESTUDIOS DE LAS FINANZAS PÚBLICAS</a:t>
            </a:r>
            <a:endParaRPr lang="es-MX" sz="800" b="1" dirty="0">
              <a:solidFill>
                <a:srgbClr val="333333"/>
              </a:solidFill>
              <a:latin typeface="Helvetica Neue"/>
            </a:endParaRPr>
          </a:p>
        </p:txBody>
      </p:sp>
    </p:spTree>
    <p:extLst>
      <p:ext uri="{BB962C8B-B14F-4D97-AF65-F5344CB8AC3E}">
        <p14:creationId xmlns:p14="http://schemas.microsoft.com/office/powerpoint/2010/main" val="236182198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7379</TotalTime>
  <Words>2002</Words>
  <Application>Microsoft Office PowerPoint</Application>
  <PresentationFormat>Panorámica</PresentationFormat>
  <Paragraphs>184</Paragraphs>
  <Slides>19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19</vt:i4>
      </vt:variant>
    </vt:vector>
  </HeadingPairs>
  <TitlesOfParts>
    <vt:vector size="26" baseType="lpstr">
      <vt:lpstr>Aptos</vt:lpstr>
      <vt:lpstr>Aptos Display</vt:lpstr>
      <vt:lpstr>Arial</vt:lpstr>
      <vt:lpstr>Gotham Book</vt:lpstr>
      <vt:lpstr>Helvetica Neue</vt:lpstr>
      <vt:lpstr>Nunito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Sacnite Arriaga Anguiano</dc:creator>
  <cp:lastModifiedBy>Tatiana Guerrero Santana</cp:lastModifiedBy>
  <cp:revision>8</cp:revision>
  <cp:lastPrinted>2025-04-24T16:39:07Z</cp:lastPrinted>
  <dcterms:created xsi:type="dcterms:W3CDTF">2025-03-31T16:56:25Z</dcterms:created>
  <dcterms:modified xsi:type="dcterms:W3CDTF">2025-05-21T14:46:33Z</dcterms:modified>
</cp:coreProperties>
</file>