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3" r:id="rId2"/>
    <p:sldId id="264" r:id="rId3"/>
    <p:sldId id="278" r:id="rId4"/>
    <p:sldId id="277" r:id="rId5"/>
    <p:sldId id="276" r:id="rId6"/>
    <p:sldId id="275" r:id="rId7"/>
    <p:sldId id="279" r:id="rId8"/>
    <p:sldId id="274" r:id="rId9"/>
    <p:sldId id="262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F3CC8F2-EB3B-F644-AE15-65283F653F3C}">
          <p14:sldIdLst>
            <p14:sldId id="273"/>
            <p14:sldId id="264"/>
            <p14:sldId id="278"/>
            <p14:sldId id="277"/>
            <p14:sldId id="276"/>
            <p14:sldId id="275"/>
            <p14:sldId id="279"/>
            <p14:sldId id="274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C2DA4F-2648-4A30-A59C-A386FD47C870}" v="97" dt="2025-09-24T20:14:05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2736" autoAdjust="0"/>
  </p:normalViewPr>
  <p:slideViewPr>
    <p:cSldViewPr snapToGrid="0">
      <p:cViewPr varScale="1">
        <p:scale>
          <a:sx n="103" d="100"/>
          <a:sy n="103" d="100"/>
        </p:scale>
        <p:origin x="85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18A3F-8395-1E46-9890-2B92D2965FAD}" type="datetimeFigureOut">
              <a:rPr lang="es-MX" smtClean="0"/>
              <a:t>29/09/2025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F9184-2795-8C4E-9770-12BCF80A3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53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F9184-2795-8C4E-9770-12BCF80A33C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56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F9184-2795-8C4E-9770-12BCF80A33C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179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6AD2E-D33B-1CF6-9336-BEDAF3757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F2E8555-2F03-852D-30B8-9F2300B54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94A1EC0-A612-BEB8-E8CA-93602CE5A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9182EE-DF76-7A0B-53A8-DD7A68A13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F9184-2795-8C4E-9770-12BCF80A33C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596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67704-442E-C047-41A8-1A5F592FD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3619F50-8511-CA7B-0011-AC207AE3D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B2C1592-0B14-1C93-DFC2-D5F19D317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57B64-0520-72AD-C83D-BADB4ACE3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F9184-2795-8C4E-9770-12BCF80A33C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98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2A479-F639-C2AB-2A71-8DE83D82A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C9FB539-1521-8CA8-3B60-A92FDE3D6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6E47AB-C8A8-B394-C617-2AF956E13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06594E-AF3D-9AB3-2E45-1F104B5D3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F9184-2795-8C4E-9770-12BCF80A33C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0368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52D5E-D99F-912C-5180-ED9AE82BA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2C1754A-3925-3425-9DA9-A8BDD2FA87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BCAF76D-F26E-3225-9ECE-163D8E718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2C1D1B-2942-170A-43AA-845480708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F9184-2795-8C4E-9770-12BCF80A33C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36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6AFBA-E1C1-0F3D-FC5D-1337FF345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6C7C24-8CDB-4E30-82AF-F81966D73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ACE40F2-4BE8-D9E3-F803-9D494E0DB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02F74A-ECA5-A5B9-E0C2-345D534DD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F9184-2795-8C4E-9770-12BCF80A33C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746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1AA69-2F71-FF9A-BFD5-1B15CA77B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8418C92-326B-45B7-FA7A-CEDA3BDC24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2EB226F-2F61-68DD-FA71-50BB5CE51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ED799C-E092-4FC8-2AF3-E2524AEBF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F9184-2795-8C4E-9770-12BCF80A33C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86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D4A12D4-F35F-9D17-9A9D-728C5E6A5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374" y="0"/>
            <a:ext cx="12252374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2AD11B1-E686-F372-CFB2-86D8A5B70D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679424" y="435368"/>
            <a:ext cx="7772400" cy="59872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E911587-5F8E-42B6-E5DF-DA746B4E9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5892" y="3765127"/>
            <a:ext cx="6926108" cy="11521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E63F662-969C-CD44-D583-8AF7FB8EF7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94679" y="4214864"/>
            <a:ext cx="3090952" cy="4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C289497-61B0-EA05-02E1-F6AC3C1B3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-1"/>
            <a:ext cx="12222480" cy="68783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88230E-5D21-0130-0A50-A50179C61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84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7572AB-0E50-10F9-791F-846773EA12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273" y="243938"/>
            <a:ext cx="2956364" cy="8056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F11538-4095-4471-CEBE-E797507ADC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17444" y="284810"/>
            <a:ext cx="5003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709B10-6919-6595-AF21-96A495D40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384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43767D3-8201-533C-EC2A-37D1F3242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3273" y="243938"/>
            <a:ext cx="2956364" cy="8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5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2B50E3-E2B7-B019-F62A-C76AC1020D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65684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1C104B6-D171-4545-2B25-A52E25861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683" y="386080"/>
            <a:ext cx="1548317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FED2F32-B0F6-8448-31E5-9F58B7E0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-1"/>
            <a:ext cx="12222480" cy="687832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4A16983-86D5-9FA2-DA60-0D7C34478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7063" y="294766"/>
            <a:ext cx="5524937" cy="10299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1E3E84-28FF-D256-AC88-BB51D9D88D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6790" y="586160"/>
            <a:ext cx="2552962" cy="3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8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BACD1B-8407-082E-881C-B98F19157D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7063" y="294766"/>
            <a:ext cx="5524937" cy="10299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5EAFB5-E43C-B0E2-7865-A32A39D75E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6790" y="586160"/>
            <a:ext cx="2552962" cy="3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9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DED961D-EC8A-DC30-98A5-E5CAE2ED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C8D529-9184-C572-3999-582838DFBD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3490595" y="4433670"/>
            <a:ext cx="5210810" cy="6057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763024-CB86-C85A-BD7A-77D392436F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09800" y="1686217"/>
            <a:ext cx="7772400" cy="21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2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48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0" r:id="rId4"/>
    <p:sldLayoutId id="2147483651" r:id="rId5"/>
    <p:sldLayoutId id="2147483654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6D04418-6937-A8CD-1786-FBBF99117992}"/>
              </a:ext>
            </a:extLst>
          </p:cNvPr>
          <p:cNvSpPr txBox="1"/>
          <p:nvPr/>
        </p:nvSpPr>
        <p:spPr>
          <a:xfrm>
            <a:off x="2775758" y="2337866"/>
            <a:ext cx="685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Recomendaciones de Montos Máximos de las remuneraciones de los integrantes de los Ayuntamientos</a:t>
            </a:r>
            <a:endParaRPr lang="es-MX" sz="4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0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43185-3E7D-1716-AED6-638835D29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3">
            <a:extLst>
              <a:ext uri="{FF2B5EF4-FFF2-40B4-BE49-F238E27FC236}">
                <a16:creationId xmlns:a16="http://schemas.microsoft.com/office/drawing/2014/main" id="{82FCA52D-B1A6-9B1C-BF0D-EFECBAE7F81C}"/>
              </a:ext>
            </a:extLst>
          </p:cNvPr>
          <p:cNvSpPr txBox="1"/>
          <p:nvPr/>
        </p:nvSpPr>
        <p:spPr>
          <a:xfrm>
            <a:off x="274319" y="6248032"/>
            <a:ext cx="11378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Se puede apreciar que hay diferencias considerables del ejercicio 2019 al 2020 de manera general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C5EF2F-C04B-4CA1-B761-68E5871A5D0D}"/>
              </a:ext>
            </a:extLst>
          </p:cNvPr>
          <p:cNvSpPr txBox="1"/>
          <p:nvPr/>
        </p:nvSpPr>
        <p:spPr>
          <a:xfrm>
            <a:off x="207615" y="1516295"/>
            <a:ext cx="11710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HISTÓRICO DE LA REMUNERACIÓN RECOMENDADA AL PRESIDENTE MUNICIPAL</a:t>
            </a:r>
          </a:p>
          <a:p>
            <a:pPr marL="457200" indent="-457200">
              <a:buAutoNum type="arabicPeriod"/>
            </a:pP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209982-C6C0-EF83-631E-D49ECB6DB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" y="2234428"/>
            <a:ext cx="11609933" cy="35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5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7C74A-247F-E43D-655A-B4EF9BD0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3">
            <a:extLst>
              <a:ext uri="{FF2B5EF4-FFF2-40B4-BE49-F238E27FC236}">
                <a16:creationId xmlns:a16="http://schemas.microsoft.com/office/drawing/2014/main" id="{502FF25E-F829-327F-2DDD-0A2E64FB2D9D}"/>
              </a:ext>
            </a:extLst>
          </p:cNvPr>
          <p:cNvSpPr txBox="1"/>
          <p:nvPr/>
        </p:nvSpPr>
        <p:spPr>
          <a:xfrm>
            <a:off x="-100868" y="5873115"/>
            <a:ext cx="61968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Remuneración aprobada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superior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a la recomendada en: Jerécuaro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(81%)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Pueblo Nuevo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(63%)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San Diego de la Unión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(59%)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Huanímaro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(54%)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y Abasolo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(42%)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95D89E-6133-48F4-D75A-D7F371ED4909}"/>
              </a:ext>
            </a:extLst>
          </p:cNvPr>
          <p:cNvSpPr txBox="1"/>
          <p:nvPr/>
        </p:nvSpPr>
        <p:spPr>
          <a:xfrm>
            <a:off x="207615" y="1516295"/>
            <a:ext cx="11710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REMUNERACIÓN RECOMENDADA VS APROBADA AL PRESIDENTE MUNICIPAL 2020</a:t>
            </a:r>
          </a:p>
          <a:p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  <a:p>
            <a:pPr marL="457200" indent="-457200">
              <a:buAutoNum type="arabicPeriod"/>
            </a:pP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F121D14A-4A48-2534-CB5B-C957042C0B5D}"/>
              </a:ext>
            </a:extLst>
          </p:cNvPr>
          <p:cNvSpPr txBox="1"/>
          <p:nvPr/>
        </p:nvSpPr>
        <p:spPr>
          <a:xfrm>
            <a:off x="5995132" y="5873114"/>
            <a:ext cx="61968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Remuneración aprobada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inferior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a la recomendada en: Acámbaro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(-46%)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Celaya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(-36%)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Tarimoro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(-31%)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Irapuato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(-30%)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 y San Felipe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(-22%)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4FC47D-5B09-474C-2811-0C501ED3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7371"/>
            <a:ext cx="121920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2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F3DDA-8514-16BF-BCE6-E248199FE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3">
            <a:extLst>
              <a:ext uri="{FF2B5EF4-FFF2-40B4-BE49-F238E27FC236}">
                <a16:creationId xmlns:a16="http://schemas.microsoft.com/office/drawing/2014/main" id="{2215013A-BEFA-BA4C-A505-FCD5FBE9A5C2}"/>
              </a:ext>
            </a:extLst>
          </p:cNvPr>
          <p:cNvSpPr txBox="1"/>
          <p:nvPr/>
        </p:nvSpPr>
        <p:spPr>
          <a:xfrm>
            <a:off x="-100868" y="5873115"/>
            <a:ext cx="61968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Remuneración aprobada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superior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a la recomendada en: Jerécuaro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(74%)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San Diego de la Unión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(60%)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Pueblo Nuevo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(58%)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Huanímaro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(54%)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y Abasolo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(37%)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38BF32-8F42-5617-E8CF-BE72D1F86ACE}"/>
              </a:ext>
            </a:extLst>
          </p:cNvPr>
          <p:cNvSpPr txBox="1"/>
          <p:nvPr/>
        </p:nvSpPr>
        <p:spPr>
          <a:xfrm>
            <a:off x="207615" y="1516295"/>
            <a:ext cx="11710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REMUNERACIÓN RECOMENDADA VS APROBADA AL PRESIDENTE MUNICIPAL 2021</a:t>
            </a:r>
          </a:p>
          <a:p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  <a:p>
            <a:pPr marL="457200" indent="-457200">
              <a:buAutoNum type="arabicPeriod"/>
            </a:pP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CECD7365-20D1-08CC-B4FF-C9A9DB2C6E2F}"/>
              </a:ext>
            </a:extLst>
          </p:cNvPr>
          <p:cNvSpPr txBox="1"/>
          <p:nvPr/>
        </p:nvSpPr>
        <p:spPr>
          <a:xfrm>
            <a:off x="5995132" y="5873114"/>
            <a:ext cx="61968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Remuneración aprobada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inferior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a la recomendada en: Acámbaro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(-47%)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Celaya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(-38%)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Irapuato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(-32%)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Tarimoro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(-31%)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y San Felipe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(-24%)</a:t>
            </a:r>
            <a:endParaRPr lang="es-MX" sz="1200" b="1" dirty="0">
              <a:solidFill>
                <a:schemeClr val="accent1">
                  <a:lumMod val="50000"/>
                </a:schemeClr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F90FB-8F2E-F41A-04AB-FB0445871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5652"/>
            <a:ext cx="121920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E7F0B-7554-A9D5-8689-990B32998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3">
            <a:extLst>
              <a:ext uri="{FF2B5EF4-FFF2-40B4-BE49-F238E27FC236}">
                <a16:creationId xmlns:a16="http://schemas.microsoft.com/office/drawing/2014/main" id="{AF5BEB21-D7A2-E4E3-8A59-F7AFE8BDCB71}"/>
              </a:ext>
            </a:extLst>
          </p:cNvPr>
          <p:cNvSpPr txBox="1"/>
          <p:nvPr/>
        </p:nvSpPr>
        <p:spPr>
          <a:xfrm>
            <a:off x="-100868" y="5873115"/>
            <a:ext cx="61968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Remuneración aprobada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superior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a la recomendada en: Huanímaro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(63%)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San Diego de la Unión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(61%)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Silao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(52%)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Manuel Doblado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(40%)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y Villagrán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(34%)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90BAF9-F8C4-6926-31EA-AC3802EE99AD}"/>
              </a:ext>
            </a:extLst>
          </p:cNvPr>
          <p:cNvSpPr txBox="1"/>
          <p:nvPr/>
        </p:nvSpPr>
        <p:spPr>
          <a:xfrm>
            <a:off x="207615" y="1516295"/>
            <a:ext cx="11710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REMUNERACIÓN RECOMENDADA VS APROBADA AL PRESIDENTE MUNICIPAL 2022</a:t>
            </a:r>
          </a:p>
          <a:p>
            <a:pPr marL="457200" indent="-457200">
              <a:buAutoNum type="arabicPeriod"/>
            </a:pP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F69D93DB-7635-2BA6-0B6C-DC01DB8D0F6D}"/>
              </a:ext>
            </a:extLst>
          </p:cNvPr>
          <p:cNvSpPr txBox="1"/>
          <p:nvPr/>
        </p:nvSpPr>
        <p:spPr>
          <a:xfrm>
            <a:off x="5995132" y="5873114"/>
            <a:ext cx="61968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Remuneración aprobada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inferior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a la recomendada en: Jerécuaro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(-51%)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Cortázar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(-49%)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Acámbaro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(-47%)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San Felipe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(-26%)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 y Salamanca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(-25%)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B7E78E-5766-B82B-C843-6FB2AD630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4884"/>
            <a:ext cx="121920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3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5B8C0-F4C9-F155-7417-79C698FBD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3">
            <a:extLst>
              <a:ext uri="{FF2B5EF4-FFF2-40B4-BE49-F238E27FC236}">
                <a16:creationId xmlns:a16="http://schemas.microsoft.com/office/drawing/2014/main" id="{D507CD7D-DA17-F132-142E-E0EFDE420BCF}"/>
              </a:ext>
            </a:extLst>
          </p:cNvPr>
          <p:cNvSpPr txBox="1"/>
          <p:nvPr/>
        </p:nvSpPr>
        <p:spPr>
          <a:xfrm>
            <a:off x="-100868" y="5873115"/>
            <a:ext cx="61968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Remuneración aprobada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superior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a la recomendada en: Huanímaro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(63%)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San Diego de la Unión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(61%)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Pueblo Nuevo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(46%)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Silao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(45%)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y Tierra Blanca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(42%)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6FD731-F395-D459-1B6F-6FB95411904E}"/>
              </a:ext>
            </a:extLst>
          </p:cNvPr>
          <p:cNvSpPr txBox="1"/>
          <p:nvPr/>
        </p:nvSpPr>
        <p:spPr>
          <a:xfrm>
            <a:off x="207615" y="1516295"/>
            <a:ext cx="11710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REMUNERACIÓN RECOMENDADA VS APROBADA AL PRESIDENTE MUNICIPAL 2023</a:t>
            </a:r>
          </a:p>
          <a:p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  <a:p>
            <a:pPr marL="457200" indent="-457200">
              <a:buAutoNum type="arabicPeriod"/>
            </a:pP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4E03840D-FD34-6827-F9D1-9D9C2EF31EE9}"/>
              </a:ext>
            </a:extLst>
          </p:cNvPr>
          <p:cNvSpPr txBox="1"/>
          <p:nvPr/>
        </p:nvSpPr>
        <p:spPr>
          <a:xfrm>
            <a:off x="5995132" y="5873114"/>
            <a:ext cx="61968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Remuneración aprobada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inferior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a la recomendada en: Cortázar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(-50%)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Salamanca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(-28%)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San Felipe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(-28%)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Celaya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(-26%)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y San Miguel de Allende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(-25%)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43A7F2-BEC0-FB46-1BC0-33AB48FEB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8518"/>
            <a:ext cx="121920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1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03862-E19A-38AE-A9CE-6C21FDD59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3">
            <a:extLst>
              <a:ext uri="{FF2B5EF4-FFF2-40B4-BE49-F238E27FC236}">
                <a16:creationId xmlns:a16="http://schemas.microsoft.com/office/drawing/2014/main" id="{3C41760A-0B28-A4EA-6F93-2C47ACA94CEA}"/>
              </a:ext>
            </a:extLst>
          </p:cNvPr>
          <p:cNvSpPr txBox="1"/>
          <p:nvPr/>
        </p:nvSpPr>
        <p:spPr>
          <a:xfrm>
            <a:off x="-100868" y="5873115"/>
            <a:ext cx="61968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Remuneración aprobada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superior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a la recomendada en: Pueblo Nuevo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(67%)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Huanímaro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(64%)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San Diego de la Unión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(63%)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Tierra Blanca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(46%)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y Silao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(45%)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8F53DB-F283-B0BA-7F9F-14B06FC863DF}"/>
              </a:ext>
            </a:extLst>
          </p:cNvPr>
          <p:cNvSpPr txBox="1"/>
          <p:nvPr/>
        </p:nvSpPr>
        <p:spPr>
          <a:xfrm>
            <a:off x="207615" y="1516295"/>
            <a:ext cx="11710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REMUNERACIÓN RECOMENDADA VS APROBADA AL PRESIDENTE MUNICIPAL 2024</a:t>
            </a:r>
          </a:p>
          <a:p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  <a:p>
            <a:pPr marL="457200" indent="-457200">
              <a:buAutoNum type="arabicPeriod"/>
            </a:pP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3B22E314-4B90-FBED-2A56-4169489633EC}"/>
              </a:ext>
            </a:extLst>
          </p:cNvPr>
          <p:cNvSpPr txBox="1"/>
          <p:nvPr/>
        </p:nvSpPr>
        <p:spPr>
          <a:xfrm>
            <a:off x="5995132" y="5873114"/>
            <a:ext cx="61968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Remuneración aprobada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inferior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a la recomendada en: Cortázar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(-48%)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Salamanca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(-31%)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San Felipe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(-29%)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Celaya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(-28%)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y San Miguel de Allende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(-27%)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796945-C793-853A-FF27-778BED968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9091"/>
            <a:ext cx="121920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7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7C453-E095-2A4E-F2CB-7A1024703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3">
            <a:extLst>
              <a:ext uri="{FF2B5EF4-FFF2-40B4-BE49-F238E27FC236}">
                <a16:creationId xmlns:a16="http://schemas.microsoft.com/office/drawing/2014/main" id="{671DE517-AA62-A317-53AE-4416A0213427}"/>
              </a:ext>
            </a:extLst>
          </p:cNvPr>
          <p:cNvSpPr txBox="1"/>
          <p:nvPr/>
        </p:nvSpPr>
        <p:spPr>
          <a:xfrm>
            <a:off x="-100868" y="5873115"/>
            <a:ext cx="61968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Remuneración aprobada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superior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a la recomendada en: Huanímaro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(79%)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San Diego de la Unión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(74%)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Pueblo Nuevo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(63%)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Tierra Blanca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(51%)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y Silao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(45%)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401B11-0AAD-E990-E65B-23AC9A2CEF8E}"/>
              </a:ext>
            </a:extLst>
          </p:cNvPr>
          <p:cNvSpPr txBox="1"/>
          <p:nvPr/>
        </p:nvSpPr>
        <p:spPr>
          <a:xfrm>
            <a:off x="207615" y="1516295"/>
            <a:ext cx="11710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REMUNERACIÓN RECOMENDADA VS APROBADA AL PRESIDENTE MUNICIPAL 2025</a:t>
            </a:r>
          </a:p>
          <a:p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  <a:p>
            <a:pPr marL="457200" indent="-457200">
              <a:buAutoNum type="arabicPeriod"/>
            </a:pP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05B61763-2179-7134-DB7F-6E2986A425F2}"/>
              </a:ext>
            </a:extLst>
          </p:cNvPr>
          <p:cNvSpPr txBox="1"/>
          <p:nvPr/>
        </p:nvSpPr>
        <p:spPr>
          <a:xfrm>
            <a:off x="5995132" y="5873114"/>
            <a:ext cx="61968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Remuneración aprobada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inferior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a la recomendada en: Cortázar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(-40%)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Salamanca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(-33%)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Celaya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(-31%)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San Felipe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(-30%)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y San Miguel de Allende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(-30%)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233E15-BDE3-5B86-C983-9ACF0B810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6798"/>
            <a:ext cx="121920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605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488</Words>
  <Application>Microsoft Office PowerPoint</Application>
  <PresentationFormat>Panorámica</PresentationFormat>
  <Paragraphs>37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Aptos</vt:lpstr>
      <vt:lpstr>Arial</vt:lpstr>
      <vt:lpstr>Gotham Black</vt:lpstr>
      <vt:lpstr>Gotham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Alberto Herrera Godínez</dc:creator>
  <cp:lastModifiedBy>Tatiana Guerrero Santana</cp:lastModifiedBy>
  <cp:revision>23</cp:revision>
  <dcterms:created xsi:type="dcterms:W3CDTF">2024-08-27T15:46:17Z</dcterms:created>
  <dcterms:modified xsi:type="dcterms:W3CDTF">2025-09-29T16:08:37Z</dcterms:modified>
</cp:coreProperties>
</file>