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82" r:id="rId4"/>
    <p:sldId id="276" r:id="rId5"/>
    <p:sldId id="283" r:id="rId6"/>
    <p:sldId id="284" r:id="rId7"/>
    <p:sldId id="285" r:id="rId8"/>
    <p:sldId id="286" r:id="rId9"/>
    <p:sldId id="289" r:id="rId10"/>
    <p:sldId id="271" r:id="rId11"/>
    <p:sldId id="287" r:id="rId12"/>
    <p:sldId id="288" r:id="rId13"/>
    <p:sldId id="278" r:id="rId14"/>
    <p:sldId id="290" r:id="rId1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9709" autoAdjust="0"/>
  </p:normalViewPr>
  <p:slideViewPr>
    <p:cSldViewPr>
      <p:cViewPr varScale="1">
        <p:scale>
          <a:sx n="67" d="100"/>
          <a:sy n="67" d="100"/>
        </p:scale>
        <p:origin x="147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3F07-8539-400F-B086-CA243CEBBFCE}" type="datetimeFigureOut">
              <a:rPr lang="es-MX" smtClean="0"/>
              <a:t>13/09/2016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0ACF1A00-5D3E-447F-922F-826BB7FF5111}" type="slidenum">
              <a:rPr lang="es-MX" smtClean="0"/>
              <a:t>‹Nº›</a:t>
            </a:fld>
            <a:endParaRPr lang="es-MX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3F07-8539-400F-B086-CA243CEBBFCE}" type="datetimeFigureOut">
              <a:rPr lang="es-MX" smtClean="0"/>
              <a:t>13/09/2016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1A00-5D3E-447F-922F-826BB7FF511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3F07-8539-400F-B086-CA243CEBBFCE}" type="datetimeFigureOut">
              <a:rPr lang="es-MX" smtClean="0"/>
              <a:t>13/09/2016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1A00-5D3E-447F-922F-826BB7FF511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3F07-8539-400F-B086-CA243CEBBFCE}" type="datetimeFigureOut">
              <a:rPr lang="es-MX" smtClean="0"/>
              <a:t>13/09/2016</a:t>
            </a:fld>
            <a:endParaRPr lang="es-MX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CF1A00-5D3E-447F-922F-826BB7FF5111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3F07-8539-400F-B086-CA243CEBBFCE}" type="datetimeFigureOut">
              <a:rPr lang="es-MX" smtClean="0"/>
              <a:t>13/09/2016</a:t>
            </a:fld>
            <a:endParaRPr lang="es-MX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CF1A00-5D3E-447F-922F-826BB7FF5111}" type="slidenum">
              <a:rPr lang="es-MX" smtClean="0"/>
              <a:t>‹Nº›</a:t>
            </a:fld>
            <a:endParaRPr lang="es-MX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3F07-8539-400F-B086-CA243CEBBFCE}" type="datetimeFigureOut">
              <a:rPr lang="es-MX" smtClean="0"/>
              <a:t>13/09/2016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1A00-5D3E-447F-922F-826BB7FF5111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3F07-8539-400F-B086-CA243CEBBFCE}" type="datetimeFigureOut">
              <a:rPr lang="es-MX" smtClean="0"/>
              <a:t>13/09/2016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1A00-5D3E-447F-922F-826BB7FF5111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3F07-8539-400F-B086-CA243CEBBFCE}" type="datetimeFigureOut">
              <a:rPr lang="es-MX" smtClean="0"/>
              <a:t>13/09/2016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1A00-5D3E-447F-922F-826BB7FF511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3F07-8539-400F-B086-CA243CEBBFCE}" type="datetimeFigureOut">
              <a:rPr lang="es-MX" smtClean="0"/>
              <a:t>13/09/2016</a:t>
            </a:fld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CF1A00-5D3E-447F-922F-826BB7FF5111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5E53F07-8539-400F-B086-CA243CEBBFCE}" type="datetimeFigureOut">
              <a:rPr lang="es-MX" smtClean="0"/>
              <a:t>13/09/2016</a:t>
            </a:fld>
            <a:endParaRPr lang="es-MX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ACF1A00-5D3E-447F-922F-826BB7FF5111}" type="slidenum">
              <a:rPr lang="es-MX" smtClean="0"/>
              <a:t>‹Nº›</a:t>
            </a:fld>
            <a:endParaRPr lang="es-MX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3F07-8539-400F-B086-CA243CEBBFCE}" type="datetimeFigureOut">
              <a:rPr lang="es-MX" smtClean="0"/>
              <a:t>13/09/2016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1A00-5D3E-447F-922F-826BB7FF511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0ACF1A00-5D3E-447F-922F-826BB7FF5111}" type="slidenum">
              <a:rPr lang="es-MX" smtClean="0"/>
              <a:t>‹Nº›</a:t>
            </a:fld>
            <a:endParaRPr lang="es-MX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5E53F07-8539-400F-B086-CA243CEBBFCE}" type="datetimeFigureOut">
              <a:rPr lang="es-MX" smtClean="0"/>
              <a:t>13/09/2016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gustavo.torres\Documents\Logos\LXIII-LEGISLATURA-5X2,5-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1"/>
            <a:ext cx="3528392" cy="180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331640" y="4365104"/>
            <a:ext cx="6768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40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Proyecto de Intervención Col. Arroyo la Carnicería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763688" y="6237312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Unidad de Atención y Gestión Ciudadana</a:t>
            </a:r>
          </a:p>
        </p:txBody>
      </p:sp>
      <p:pic>
        <p:nvPicPr>
          <p:cNvPr id="7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132" y="2560449"/>
            <a:ext cx="1779404" cy="940559"/>
          </a:xfrm>
          <a:prstGeom prst="rect">
            <a:avLst/>
          </a:prstGeom>
        </p:spPr>
      </p:pic>
      <p:pic>
        <p:nvPicPr>
          <p:cNvPr id="8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902325"/>
            <a:ext cx="1549628" cy="159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0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CuadroTexto"/>
          <p:cNvSpPr txBox="1"/>
          <p:nvPr/>
        </p:nvSpPr>
        <p:spPr>
          <a:xfrm>
            <a:off x="1742371" y="6608385"/>
            <a:ext cx="5904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Unidad de Atención y Gestión Ciudadana</a:t>
            </a:r>
          </a:p>
        </p:txBody>
      </p:sp>
      <p:pic>
        <p:nvPicPr>
          <p:cNvPr id="8" name="Picture 4" descr="C:\Users\gustavo.torres\Documents\Logos\LXIII-LEGISLATURA-5X2,5-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3985"/>
            <a:ext cx="182556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08655"/>
            <a:ext cx="7649595" cy="5099730"/>
          </a:xfrm>
          <a:prstGeom prst="rect">
            <a:avLst/>
          </a:prstGeom>
        </p:spPr>
      </p:pic>
      <p:sp>
        <p:nvSpPr>
          <p:cNvPr id="10" name="3 CuadroTexto"/>
          <p:cNvSpPr txBox="1"/>
          <p:nvPr/>
        </p:nvSpPr>
        <p:spPr>
          <a:xfrm>
            <a:off x="3147833" y="910461"/>
            <a:ext cx="6006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6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Situación actual</a:t>
            </a:r>
            <a:endParaRPr lang="es-MX" sz="36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93652"/>
            <a:ext cx="1516457" cy="80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4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CuadroTexto"/>
          <p:cNvSpPr txBox="1"/>
          <p:nvPr/>
        </p:nvSpPr>
        <p:spPr>
          <a:xfrm>
            <a:off x="1742371" y="6608385"/>
            <a:ext cx="5904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Unidad de Atención y Gestión Ciudadana</a:t>
            </a:r>
          </a:p>
        </p:txBody>
      </p:sp>
      <p:pic>
        <p:nvPicPr>
          <p:cNvPr id="8" name="Picture 4" descr="C:\Users\gustavo.torres\Documents\Logos\LXIII-LEGISLATURA-5X2,5-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3985"/>
            <a:ext cx="182556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3 CuadroTexto"/>
          <p:cNvSpPr txBox="1"/>
          <p:nvPr/>
        </p:nvSpPr>
        <p:spPr>
          <a:xfrm>
            <a:off x="3147833" y="910461"/>
            <a:ext cx="6006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6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Situación actual</a:t>
            </a:r>
            <a:endParaRPr lang="es-MX" sz="36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93652"/>
            <a:ext cx="1516457" cy="80157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96" y="1478825"/>
            <a:ext cx="7740352" cy="516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13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CuadroTexto"/>
          <p:cNvSpPr txBox="1"/>
          <p:nvPr/>
        </p:nvSpPr>
        <p:spPr>
          <a:xfrm>
            <a:off x="1742371" y="6608385"/>
            <a:ext cx="5904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Unidad de Atención y Gestión Ciudadana</a:t>
            </a:r>
          </a:p>
        </p:txBody>
      </p:sp>
      <p:pic>
        <p:nvPicPr>
          <p:cNvPr id="8" name="Picture 4" descr="C:\Users\gustavo.torres\Documents\Logos\LXIII-LEGISLATURA-5X2,5-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3985"/>
            <a:ext cx="182556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3 CuadroTexto"/>
          <p:cNvSpPr txBox="1"/>
          <p:nvPr/>
        </p:nvSpPr>
        <p:spPr>
          <a:xfrm>
            <a:off x="3147833" y="910461"/>
            <a:ext cx="6006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6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Situación actual</a:t>
            </a:r>
            <a:endParaRPr lang="es-MX" sz="36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93652"/>
            <a:ext cx="1516457" cy="80157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48" y="1556792"/>
            <a:ext cx="7632848" cy="508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11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CuadroTexto"/>
          <p:cNvSpPr txBox="1"/>
          <p:nvPr/>
        </p:nvSpPr>
        <p:spPr>
          <a:xfrm>
            <a:off x="1742371" y="6608385"/>
            <a:ext cx="5904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Unidad de Atención y Gestión Ciudadana</a:t>
            </a:r>
          </a:p>
        </p:txBody>
      </p:sp>
      <p:sp>
        <p:nvSpPr>
          <p:cNvPr id="3" name="5 CuadroTexto"/>
          <p:cNvSpPr txBox="1"/>
          <p:nvPr/>
        </p:nvSpPr>
        <p:spPr>
          <a:xfrm>
            <a:off x="683568" y="1650705"/>
            <a:ext cx="813690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El proceso de compra tiene una duración aproximada de una semana y solo considera la compra de material no de mano de </a:t>
            </a:r>
            <a:r>
              <a:rPr lang="es-MX" sz="160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obra</a:t>
            </a:r>
            <a:r>
              <a:rPr lang="es-MX" sz="16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es-MX" sz="1600" dirty="0" smtClean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D</a:t>
            </a:r>
            <a:r>
              <a:rPr lang="es-MX" sz="160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ebido </a:t>
            </a:r>
            <a:r>
              <a:rPr lang="es-MX" sz="16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a esto se propone crear brigadas de personal de este Congreso para ayudar a los vecinos de la colonia a llevar los trabajos de enjarre y de pinta de casas. </a:t>
            </a:r>
            <a:endParaRPr lang="es-MX" sz="1600" dirty="0" smtClean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Esto </a:t>
            </a:r>
            <a:r>
              <a:rPr lang="es-MX" sz="16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durante la semana  del 19 al 23 de septiembre</a:t>
            </a:r>
            <a:r>
              <a:rPr lang="es-MX" sz="160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 smtClean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Programación: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sz="160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Lunes 19 de septiembre – Enjarre de Casas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s-MX" sz="160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(50 personas)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MX" sz="16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sz="160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Viernes 23 de septiembre – Pinta de casas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s-MX" sz="160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(50 </a:t>
            </a:r>
            <a:r>
              <a:rPr lang="es-MX" sz="16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personas)</a:t>
            </a:r>
          </a:p>
        </p:txBody>
      </p:sp>
      <p:sp>
        <p:nvSpPr>
          <p:cNvPr id="5" name="5 CuadroTexto"/>
          <p:cNvSpPr txBox="1"/>
          <p:nvPr/>
        </p:nvSpPr>
        <p:spPr>
          <a:xfrm>
            <a:off x="2483768" y="910461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6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Intervención en la </a:t>
            </a:r>
            <a:r>
              <a:rPr lang="es-MX" sz="36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zona.</a:t>
            </a:r>
          </a:p>
        </p:txBody>
      </p:sp>
      <p:pic>
        <p:nvPicPr>
          <p:cNvPr id="8" name="Picture 4" descr="C:\Users\gustavo.torres\Documents\Logos\LXIII-LEGISLATURA-5X2,5-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3985"/>
            <a:ext cx="182556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93652"/>
            <a:ext cx="1516457" cy="80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08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CuadroTexto"/>
          <p:cNvSpPr txBox="1"/>
          <p:nvPr/>
        </p:nvSpPr>
        <p:spPr>
          <a:xfrm>
            <a:off x="1742371" y="6608385"/>
            <a:ext cx="5904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Unidad de Atención y Gestión Ciudadana</a:t>
            </a:r>
          </a:p>
        </p:txBody>
      </p:sp>
      <p:sp>
        <p:nvSpPr>
          <p:cNvPr id="5" name="5 CuadroTexto"/>
          <p:cNvSpPr txBox="1"/>
          <p:nvPr/>
        </p:nvSpPr>
        <p:spPr>
          <a:xfrm>
            <a:off x="1709013" y="3172905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¡</a:t>
            </a:r>
            <a:r>
              <a:rPr lang="es-MX" sz="36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Gracias!</a:t>
            </a:r>
          </a:p>
        </p:txBody>
      </p:sp>
      <p:pic>
        <p:nvPicPr>
          <p:cNvPr id="8" name="Picture 4" descr="C:\Users\gustavo.torres\Documents\Logos\LXIII-LEGISLATURA-5X2,5-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556792"/>
            <a:ext cx="294898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58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15616" y="1054477"/>
            <a:ext cx="787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6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Presentación</a:t>
            </a:r>
          </a:p>
        </p:txBody>
      </p:sp>
      <p:pic>
        <p:nvPicPr>
          <p:cNvPr id="6" name="Picture 4" descr="C:\Users\gustavo.torres\Documents\Logos\LXIII-LEGISLATURA-5X2,5-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3985"/>
            <a:ext cx="182556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467544" y="2132856"/>
            <a:ext cx="8136904" cy="3480390"/>
          </a:xfrm>
        </p:spPr>
        <p:txBody>
          <a:bodyPr>
            <a:noAutofit/>
          </a:bodyPr>
          <a:lstStyle/>
          <a:p>
            <a:pPr algn="just"/>
            <a:r>
              <a:rPr lang="es-MX" sz="2400" dirty="0"/>
              <a:t>La colonia aledaña a la nueva Casa Legislativa conocida como Arroyo la Carnicería se encuentra con un alto rezago y un grado de pobreza preocupante, por ello </a:t>
            </a:r>
            <a:r>
              <a:rPr lang="es-MX" sz="2400" dirty="0" smtClean="0"/>
              <a:t>se ha trabajado </a:t>
            </a:r>
            <a:r>
              <a:rPr lang="es-MX" sz="2400" dirty="0"/>
              <a:t>con la SEDESHU para realizar un proyecto de intervención dividido en tres etapas: </a:t>
            </a:r>
            <a:endParaRPr lang="es-MX" sz="2400" dirty="0" smtClean="0"/>
          </a:p>
          <a:p>
            <a:pPr algn="just"/>
            <a:endParaRPr lang="es-MX" sz="2400" dirty="0" smtClean="0"/>
          </a:p>
          <a:p>
            <a:pPr lvl="1" algn="just"/>
            <a:r>
              <a:rPr lang="es-MX" sz="2400" dirty="0">
                <a:solidFill>
                  <a:schemeClr val="tx2"/>
                </a:solidFill>
              </a:rPr>
              <a:t>Evaluación y diagnostico de la zona</a:t>
            </a:r>
          </a:p>
          <a:p>
            <a:pPr lvl="1" algn="just"/>
            <a:r>
              <a:rPr lang="es-MX" sz="2400" dirty="0">
                <a:solidFill>
                  <a:schemeClr val="tx2"/>
                </a:solidFill>
              </a:rPr>
              <a:t>Levantamiento de Expedientes </a:t>
            </a:r>
          </a:p>
          <a:p>
            <a:pPr lvl="1" algn="just"/>
            <a:r>
              <a:rPr lang="es-MX" sz="2400" dirty="0">
                <a:solidFill>
                  <a:schemeClr val="tx2"/>
                </a:solidFill>
              </a:rPr>
              <a:t>Intervención en la zona.</a:t>
            </a:r>
          </a:p>
        </p:txBody>
      </p:sp>
      <p:sp>
        <p:nvSpPr>
          <p:cNvPr id="9" name="6 CuadroTexto"/>
          <p:cNvSpPr txBox="1"/>
          <p:nvPr/>
        </p:nvSpPr>
        <p:spPr>
          <a:xfrm>
            <a:off x="1742371" y="6608385"/>
            <a:ext cx="5904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Unidad de Atención y Gestión Ciudadana</a:t>
            </a:r>
          </a:p>
        </p:txBody>
      </p:sp>
      <p:pic>
        <p:nvPicPr>
          <p:cNvPr id="10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93652"/>
            <a:ext cx="1516457" cy="80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5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987824" y="1054477"/>
            <a:ext cx="6006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6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Evaluación y diagnostico de la zona</a:t>
            </a:r>
          </a:p>
        </p:txBody>
      </p:sp>
      <p:pic>
        <p:nvPicPr>
          <p:cNvPr id="6" name="Picture 4" descr="C:\Users\gustavo.torres\Documents\Logos\LXIII-LEGISLATURA-5X2,5-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3985"/>
            <a:ext cx="182556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6 CuadroTexto"/>
          <p:cNvSpPr txBox="1"/>
          <p:nvPr/>
        </p:nvSpPr>
        <p:spPr>
          <a:xfrm>
            <a:off x="1742371" y="6608385"/>
            <a:ext cx="5904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Unidad de Atención y Gestión Ciudadana</a:t>
            </a:r>
          </a:p>
        </p:txBody>
      </p:sp>
      <p:pic>
        <p:nvPicPr>
          <p:cNvPr id="10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93652"/>
            <a:ext cx="1516457" cy="801570"/>
          </a:xfrm>
          <a:prstGeom prst="rect">
            <a:avLst/>
          </a:prstGeom>
        </p:spPr>
      </p:pic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74736" y="2636912"/>
            <a:ext cx="8417744" cy="345638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MX" sz="2400" dirty="0"/>
              <a:t>El día 17 de agosto se sostuvo reunión con el Lic. Alan Márquez Secretario particular del Secretario, el subsecretario Gerardo Morales Moncada  y la articuladora regional Cecilia Arévalo</a:t>
            </a:r>
            <a:r>
              <a:rPr lang="es-MX" sz="2400" dirty="0" smtClean="0"/>
              <a:t>. </a:t>
            </a:r>
            <a:r>
              <a:rPr lang="es-MX" sz="2400" dirty="0"/>
              <a:t>El 19 de Agosto se llevaron a cabo las encuestas diagnostico en la colonia aledaña para conocer a fondo la situación de la zona</a:t>
            </a:r>
            <a:r>
              <a:rPr lang="es-MX" sz="2400" dirty="0" smtClean="0"/>
              <a:t>.</a:t>
            </a:r>
            <a:endParaRPr lang="es-MX" sz="2400" dirty="0"/>
          </a:p>
          <a:p>
            <a:pPr algn="just"/>
            <a:endParaRPr lang="es-MX" sz="2400" dirty="0" smtClean="0"/>
          </a:p>
          <a:p>
            <a:pPr algn="just"/>
            <a:r>
              <a:rPr lang="es-MX" sz="2400" dirty="0" smtClean="0"/>
              <a:t>El </a:t>
            </a:r>
            <a:r>
              <a:rPr lang="es-MX" sz="2400" dirty="0"/>
              <a:t>objetivo del diagnostico Social es identificar las condiciones socioeconómicas y las principales carencias sociales con base en la metodología para la  medición multidimensional de la pobreza en México definida por el Consejo Nacional de Evaluación de la Política d Desarrollo Social (CONEVAL</a:t>
            </a:r>
            <a:r>
              <a:rPr lang="es-MX" sz="2400" dirty="0" smtClean="0"/>
              <a:t>).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22899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57868" y="334180"/>
            <a:ext cx="7878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40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Resultados</a:t>
            </a:r>
          </a:p>
        </p:txBody>
      </p:sp>
      <p:pic>
        <p:nvPicPr>
          <p:cNvPr id="5" name="Picture 4" descr="C:\Users\gustavo.torres\Documents\Logos\LXIII-LEGISLATURA-5X2,5-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3985"/>
            <a:ext cx="182556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742371" y="6608385"/>
            <a:ext cx="5904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Unidad de Atención y Gestión Ciudadana</a:t>
            </a:r>
          </a:p>
        </p:txBody>
      </p:sp>
      <p:grpSp>
        <p:nvGrpSpPr>
          <p:cNvPr id="9" name="78 Grupo"/>
          <p:cNvGrpSpPr/>
          <p:nvPr/>
        </p:nvGrpSpPr>
        <p:grpSpPr>
          <a:xfrm>
            <a:off x="2987824" y="1412776"/>
            <a:ext cx="5891959" cy="4943152"/>
            <a:chOff x="539552" y="2000690"/>
            <a:chExt cx="1869464" cy="2148390"/>
          </a:xfrm>
          <a:solidFill>
            <a:schemeClr val="bg1"/>
          </a:solidFill>
        </p:grpSpPr>
        <p:sp>
          <p:nvSpPr>
            <p:cNvPr id="10" name="84 Rectángulo"/>
            <p:cNvSpPr/>
            <p:nvPr/>
          </p:nvSpPr>
          <p:spPr>
            <a:xfrm>
              <a:off x="539552" y="2000690"/>
              <a:ext cx="1857374" cy="74294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130048" rIns="227584" bIns="130048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3200" kern="1200"/>
            </a:p>
          </p:txBody>
        </p:sp>
        <p:grpSp>
          <p:nvGrpSpPr>
            <p:cNvPr id="11" name="80 Grupo"/>
            <p:cNvGrpSpPr/>
            <p:nvPr/>
          </p:nvGrpSpPr>
          <p:grpSpPr>
            <a:xfrm>
              <a:off x="539552" y="2000690"/>
              <a:ext cx="1869464" cy="2148390"/>
              <a:chOff x="2119312" y="913913"/>
              <a:chExt cx="1869464" cy="2148390"/>
            </a:xfrm>
            <a:grpFill/>
          </p:grpSpPr>
          <p:sp>
            <p:nvSpPr>
              <p:cNvPr id="12" name="81 Rectángulo"/>
              <p:cNvSpPr/>
              <p:nvPr/>
            </p:nvSpPr>
            <p:spPr>
              <a:xfrm>
                <a:off x="2131402" y="913913"/>
                <a:ext cx="1857374" cy="21483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82 Rectángulo"/>
              <p:cNvSpPr/>
              <p:nvPr/>
            </p:nvSpPr>
            <p:spPr>
              <a:xfrm>
                <a:off x="2119312" y="1656863"/>
                <a:ext cx="1857374" cy="1405440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0688" tIns="170688" rIns="227584" bIns="256032" numCol="1" spcCol="1270" anchor="t" anchorCtr="0">
                <a:noAutofit/>
              </a:bodyPr>
              <a:lstStyle/>
              <a:p>
                <a:pPr marL="285750" lvl="1" indent="-285750" algn="l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s-MX" sz="3200" kern="1200"/>
              </a:p>
              <a:p>
                <a:pPr marL="285750" lvl="1" indent="-285750" algn="l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s-MX" sz="3200" kern="1200"/>
              </a:p>
            </p:txBody>
          </p:sp>
        </p:grpSp>
      </p:grpSp>
      <p:grpSp>
        <p:nvGrpSpPr>
          <p:cNvPr id="33" name="Grupo 32"/>
          <p:cNvGrpSpPr/>
          <p:nvPr/>
        </p:nvGrpSpPr>
        <p:grpSpPr>
          <a:xfrm>
            <a:off x="467544" y="1606153"/>
            <a:ext cx="8412239" cy="4847183"/>
            <a:chOff x="98996" y="1373867"/>
            <a:chExt cx="9009508" cy="5006907"/>
          </a:xfrm>
        </p:grpSpPr>
        <p:grpSp>
          <p:nvGrpSpPr>
            <p:cNvPr id="26" name="39 Grupo"/>
            <p:cNvGrpSpPr/>
            <p:nvPr/>
          </p:nvGrpSpPr>
          <p:grpSpPr>
            <a:xfrm>
              <a:off x="107824" y="3907656"/>
              <a:ext cx="2880000" cy="2448272"/>
              <a:chOff x="539552" y="2000690"/>
              <a:chExt cx="1857374" cy="2148390"/>
            </a:xfrm>
          </p:grpSpPr>
          <p:grpSp>
            <p:nvGrpSpPr>
              <p:cNvPr id="27" name="40 Grupo"/>
              <p:cNvGrpSpPr/>
              <p:nvPr/>
            </p:nvGrpSpPr>
            <p:grpSpPr>
              <a:xfrm>
                <a:off x="539552" y="2000690"/>
                <a:ext cx="1857374" cy="742949"/>
                <a:chOff x="2119312" y="913913"/>
                <a:chExt cx="1857374" cy="742949"/>
              </a:xfrm>
            </p:grpSpPr>
            <p:sp>
              <p:nvSpPr>
                <p:cNvPr id="31" name="44 Rectángulo"/>
                <p:cNvSpPr/>
                <p:nvPr/>
              </p:nvSpPr>
              <p:spPr>
                <a:xfrm>
                  <a:off x="2119312" y="913913"/>
                  <a:ext cx="1857374" cy="742949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2" name="45 Rectángulo"/>
                <p:cNvSpPr/>
                <p:nvPr/>
              </p:nvSpPr>
              <p:spPr>
                <a:xfrm>
                  <a:off x="2119312" y="913913"/>
                  <a:ext cx="1857374" cy="74294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7584" tIns="130048" rIns="227584" bIns="130048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s-MX" sz="2800" kern="1200"/>
                </a:p>
              </p:txBody>
            </p:sp>
          </p:grpSp>
          <p:grpSp>
            <p:nvGrpSpPr>
              <p:cNvPr id="28" name="41 Grupo"/>
              <p:cNvGrpSpPr/>
              <p:nvPr/>
            </p:nvGrpSpPr>
            <p:grpSpPr>
              <a:xfrm>
                <a:off x="539552" y="2743640"/>
                <a:ext cx="1857374" cy="1405440"/>
                <a:chOff x="2119312" y="1656863"/>
                <a:chExt cx="1857374" cy="1405440"/>
              </a:xfrm>
            </p:grpSpPr>
            <p:sp>
              <p:nvSpPr>
                <p:cNvPr id="29" name="42 Rectángulo"/>
                <p:cNvSpPr/>
                <p:nvPr/>
              </p:nvSpPr>
              <p:spPr>
                <a:xfrm>
                  <a:off x="2119312" y="1656863"/>
                  <a:ext cx="1857374" cy="140544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30" name="43 Rectángulo"/>
                <p:cNvSpPr/>
                <p:nvPr/>
              </p:nvSpPr>
              <p:spPr>
                <a:xfrm>
                  <a:off x="2119312" y="1656863"/>
                  <a:ext cx="1857374" cy="140544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70688" tIns="170688" rIns="227584" bIns="256032" numCol="1" spcCol="1270" anchor="t" anchorCtr="0">
                  <a:noAutofit/>
                </a:bodyPr>
                <a:lstStyle/>
                <a:p>
                  <a:pPr marL="285750" lvl="1" indent="-285750" algn="l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har char="••"/>
                  </a:pPr>
                  <a:endParaRPr lang="es-MX" sz="2800" kern="1200"/>
                </a:p>
                <a:p>
                  <a:pPr marL="285750" lvl="1" indent="-285750" algn="l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har char="••"/>
                  </a:pPr>
                  <a:endParaRPr lang="es-MX" sz="2800" kern="1200"/>
                </a:p>
              </p:txBody>
            </p:sp>
          </p:grpSp>
        </p:grpSp>
        <p:grpSp>
          <p:nvGrpSpPr>
            <p:cNvPr id="14" name="6 Grupo"/>
            <p:cNvGrpSpPr/>
            <p:nvPr/>
          </p:nvGrpSpPr>
          <p:grpSpPr>
            <a:xfrm>
              <a:off x="98996" y="1412776"/>
              <a:ext cx="2880000" cy="2448272"/>
              <a:chOff x="539552" y="2000690"/>
              <a:chExt cx="1857374" cy="2148390"/>
            </a:xfrm>
          </p:grpSpPr>
          <p:grpSp>
            <p:nvGrpSpPr>
              <p:cNvPr id="15" name="17 Grupo"/>
              <p:cNvGrpSpPr/>
              <p:nvPr/>
            </p:nvGrpSpPr>
            <p:grpSpPr>
              <a:xfrm>
                <a:off x="539552" y="2000690"/>
                <a:ext cx="1857374" cy="742949"/>
                <a:chOff x="2119312" y="913913"/>
                <a:chExt cx="1857374" cy="742949"/>
              </a:xfrm>
            </p:grpSpPr>
            <p:sp>
              <p:nvSpPr>
                <p:cNvPr id="19" name="21 Rectángulo"/>
                <p:cNvSpPr/>
                <p:nvPr/>
              </p:nvSpPr>
              <p:spPr>
                <a:xfrm>
                  <a:off x="2119312" y="913913"/>
                  <a:ext cx="1857374" cy="742949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0" name="22 Rectángulo"/>
                <p:cNvSpPr/>
                <p:nvPr/>
              </p:nvSpPr>
              <p:spPr>
                <a:xfrm>
                  <a:off x="2119312" y="913913"/>
                  <a:ext cx="1857374" cy="74294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7584" tIns="130048" rIns="227584" bIns="130048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s-MX" sz="2800" kern="1200"/>
                </a:p>
              </p:txBody>
            </p:sp>
          </p:grpSp>
          <p:grpSp>
            <p:nvGrpSpPr>
              <p:cNvPr id="16" name="18 Grupo"/>
              <p:cNvGrpSpPr/>
              <p:nvPr/>
            </p:nvGrpSpPr>
            <p:grpSpPr>
              <a:xfrm>
                <a:off x="539552" y="2743640"/>
                <a:ext cx="1857374" cy="1405440"/>
                <a:chOff x="2119312" y="1656863"/>
                <a:chExt cx="1857374" cy="1405440"/>
              </a:xfrm>
            </p:grpSpPr>
            <p:sp>
              <p:nvSpPr>
                <p:cNvPr id="17" name="19 Rectángulo"/>
                <p:cNvSpPr/>
                <p:nvPr/>
              </p:nvSpPr>
              <p:spPr>
                <a:xfrm>
                  <a:off x="2119312" y="1656863"/>
                  <a:ext cx="1857374" cy="140544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8" name="20 Rectángulo"/>
                <p:cNvSpPr/>
                <p:nvPr/>
              </p:nvSpPr>
              <p:spPr>
                <a:xfrm>
                  <a:off x="2119312" y="1656863"/>
                  <a:ext cx="1857374" cy="140544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70688" tIns="170688" rIns="227584" bIns="256032" numCol="1" spcCol="1270" anchor="t" anchorCtr="0">
                  <a:noAutofit/>
                </a:bodyPr>
                <a:lstStyle/>
                <a:p>
                  <a:pPr marL="285750" lvl="1" indent="-285750" algn="l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har char="••"/>
                  </a:pPr>
                  <a:endParaRPr lang="es-MX" sz="2800" kern="1200"/>
                </a:p>
                <a:p>
                  <a:pPr marL="285750" lvl="1" indent="-285750" algn="l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har char="••"/>
                  </a:pPr>
                  <a:endParaRPr lang="es-MX" sz="2800" kern="1200"/>
                </a:p>
              </p:txBody>
            </p:sp>
          </p:grpSp>
        </p:grpSp>
        <p:sp>
          <p:nvSpPr>
            <p:cNvPr id="21" name="69 CuadroTexto"/>
            <p:cNvSpPr txBox="1"/>
            <p:nvPr/>
          </p:nvSpPr>
          <p:spPr>
            <a:xfrm>
              <a:off x="648252" y="1373867"/>
              <a:ext cx="1979533" cy="731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 smtClean="0">
                  <a:solidFill>
                    <a:schemeClr val="bg1"/>
                  </a:solidFill>
                </a:rPr>
                <a:t>Personas </a:t>
              </a:r>
            </a:p>
            <a:p>
              <a:pPr algn="ctr"/>
              <a:r>
                <a:rPr lang="es-MX" sz="2000" b="1" dirty="0" smtClean="0">
                  <a:solidFill>
                    <a:schemeClr val="bg1"/>
                  </a:solidFill>
                </a:rPr>
                <a:t>Encuestadas*</a:t>
              </a:r>
              <a:endParaRPr lang="es-MX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77 CuadroTexto"/>
            <p:cNvSpPr txBox="1"/>
            <p:nvPr/>
          </p:nvSpPr>
          <p:spPr>
            <a:xfrm>
              <a:off x="827584" y="4085580"/>
              <a:ext cx="1800200" cy="413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 smtClean="0">
                  <a:solidFill>
                    <a:schemeClr val="bg1"/>
                  </a:solidFill>
                </a:rPr>
                <a:t>Viviendas*</a:t>
              </a:r>
              <a:endParaRPr lang="es-MX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9 CuadroTexto"/>
            <p:cNvSpPr txBox="1"/>
            <p:nvPr/>
          </p:nvSpPr>
          <p:spPr>
            <a:xfrm>
              <a:off x="107824" y="2492896"/>
              <a:ext cx="2871171" cy="149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120</a:t>
              </a:r>
            </a:p>
            <a:p>
              <a:pPr algn="ctr"/>
              <a:r>
                <a:rPr lang="es-MX" sz="20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139.5% </a:t>
              </a:r>
              <a:endParaRPr lang="es-MX" sz="2000" b="1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  <a:p>
              <a:pPr algn="ctr"/>
              <a:r>
                <a:rPr lang="es-MX" sz="2000" b="1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del total </a:t>
              </a:r>
              <a:r>
                <a:rPr lang="es-MX" sz="20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de la zona</a:t>
              </a:r>
              <a:endParaRPr lang="es-MX" sz="2000" b="1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  <a:p>
              <a:pPr algn="ctr"/>
              <a:endParaRPr lang="es-MX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" name="94 CuadroTexto"/>
            <p:cNvSpPr txBox="1"/>
            <p:nvPr/>
          </p:nvSpPr>
          <p:spPr>
            <a:xfrm>
              <a:off x="107825" y="5013176"/>
              <a:ext cx="2871170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s-MX" sz="20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27</a:t>
              </a:r>
              <a:endParaRPr lang="es-MX" sz="2000" b="1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  <a:p>
              <a:pPr lvl="0" algn="ctr"/>
              <a:r>
                <a:rPr lang="es-MX" sz="20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90.0% </a:t>
              </a:r>
              <a:endParaRPr lang="es-MX" sz="2000" b="1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  <a:p>
              <a:pPr lvl="0" algn="ctr"/>
              <a:r>
                <a:rPr lang="es-MX" sz="2000" b="1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del total </a:t>
              </a:r>
              <a:r>
                <a:rPr lang="es-MX" sz="20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de la zona</a:t>
              </a:r>
              <a:endParaRPr lang="es-MX" sz="2000" b="1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pic>
          <p:nvPicPr>
            <p:cNvPr id="25" name="Imagen 2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59832" y="1412774"/>
              <a:ext cx="6048672" cy="4968000"/>
            </a:xfrm>
            <a:prstGeom prst="rect">
              <a:avLst/>
            </a:prstGeom>
          </p:spPr>
        </p:pic>
      </p:grpSp>
      <p:pic>
        <p:nvPicPr>
          <p:cNvPr id="34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93652"/>
            <a:ext cx="1516457" cy="801570"/>
          </a:xfrm>
          <a:prstGeom prst="rect">
            <a:avLst/>
          </a:prstGeom>
        </p:spPr>
      </p:pic>
      <p:sp>
        <p:nvSpPr>
          <p:cNvPr id="36" name="8 CuadroTexto"/>
          <p:cNvSpPr txBox="1"/>
          <p:nvPr/>
        </p:nvSpPr>
        <p:spPr>
          <a:xfrm>
            <a:off x="2291572" y="996550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Encuesta</a:t>
            </a:r>
            <a:r>
              <a:rPr lang="es-ES" sz="4000" b="1" i="1" dirty="0" smtClean="0">
                <a:solidFill>
                  <a:srgbClr val="0070C0"/>
                </a:solidFill>
              </a:rPr>
              <a:t> </a:t>
            </a:r>
            <a:r>
              <a:rPr lang="es-ES" sz="2800" b="1" i="1" dirty="0" smtClean="0">
                <a:solidFill>
                  <a:schemeClr val="bg1">
                    <a:lumMod val="50000"/>
                  </a:schemeClr>
                </a:solidFill>
              </a:rPr>
              <a:t>diagnóstico social</a:t>
            </a:r>
            <a:endParaRPr lang="es-ES" sz="28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18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39016" y="398438"/>
            <a:ext cx="7878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40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Resultados</a:t>
            </a:r>
          </a:p>
        </p:txBody>
      </p:sp>
      <p:pic>
        <p:nvPicPr>
          <p:cNvPr id="5" name="Picture 4" descr="C:\Users\gustavo.torres\Documents\Logos\LXIII-LEGISLATURA-5X2,5-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3985"/>
            <a:ext cx="182556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742371" y="6608385"/>
            <a:ext cx="5904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Unidad de Atención y Gestión Ciudadana</a:t>
            </a:r>
          </a:p>
        </p:txBody>
      </p:sp>
      <p:pic>
        <p:nvPicPr>
          <p:cNvPr id="34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93652"/>
            <a:ext cx="1516457" cy="801570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467544" y="1412776"/>
            <a:ext cx="8412239" cy="4943152"/>
            <a:chOff x="467544" y="1412776"/>
            <a:chExt cx="8412239" cy="4943152"/>
          </a:xfrm>
        </p:grpSpPr>
        <p:grpSp>
          <p:nvGrpSpPr>
            <p:cNvPr id="9" name="78 Grupo"/>
            <p:cNvGrpSpPr/>
            <p:nvPr/>
          </p:nvGrpSpPr>
          <p:grpSpPr>
            <a:xfrm>
              <a:off x="2987824" y="1412776"/>
              <a:ext cx="5891959" cy="4943152"/>
              <a:chOff x="539552" y="2000690"/>
              <a:chExt cx="1869464" cy="2148390"/>
            </a:xfrm>
            <a:solidFill>
              <a:schemeClr val="bg1"/>
            </a:solidFill>
          </p:grpSpPr>
          <p:sp>
            <p:nvSpPr>
              <p:cNvPr id="10" name="84 Rectángulo"/>
              <p:cNvSpPr/>
              <p:nvPr/>
            </p:nvSpPr>
            <p:spPr>
              <a:xfrm>
                <a:off x="539552" y="2000690"/>
                <a:ext cx="1857374" cy="742949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7584" tIns="130048" rIns="227584" bIns="130048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MX" sz="3200" kern="1200"/>
              </a:p>
            </p:txBody>
          </p:sp>
          <p:grpSp>
            <p:nvGrpSpPr>
              <p:cNvPr id="11" name="80 Grupo"/>
              <p:cNvGrpSpPr/>
              <p:nvPr/>
            </p:nvGrpSpPr>
            <p:grpSpPr>
              <a:xfrm>
                <a:off x="539552" y="2000690"/>
                <a:ext cx="1869464" cy="2148390"/>
                <a:chOff x="2119312" y="913913"/>
                <a:chExt cx="1869464" cy="2148390"/>
              </a:xfrm>
              <a:grpFill/>
            </p:grpSpPr>
            <p:sp>
              <p:nvSpPr>
                <p:cNvPr id="12" name="81 Rectángulo"/>
                <p:cNvSpPr/>
                <p:nvPr/>
              </p:nvSpPr>
              <p:spPr>
                <a:xfrm>
                  <a:off x="2131402" y="913913"/>
                  <a:ext cx="1857374" cy="21483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3" name="82 Rectángulo"/>
                <p:cNvSpPr/>
                <p:nvPr/>
              </p:nvSpPr>
              <p:spPr>
                <a:xfrm>
                  <a:off x="2119312" y="1656863"/>
                  <a:ext cx="1857374" cy="140544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70688" tIns="170688" rIns="227584" bIns="256032" numCol="1" spcCol="1270" anchor="t" anchorCtr="0">
                  <a:noAutofit/>
                </a:bodyPr>
                <a:lstStyle/>
                <a:p>
                  <a:pPr marL="285750" lvl="1" indent="-285750" algn="l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har char="••"/>
                  </a:pPr>
                  <a:endParaRPr lang="es-MX" sz="3200" kern="1200"/>
                </a:p>
                <a:p>
                  <a:pPr marL="285750" lvl="1" indent="-285750" algn="l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har char="••"/>
                  </a:pPr>
                  <a:endParaRPr lang="es-MX" sz="3200" kern="1200"/>
                </a:p>
              </p:txBody>
            </p:sp>
          </p:grpSp>
        </p:grpSp>
        <p:grpSp>
          <p:nvGrpSpPr>
            <p:cNvPr id="35" name="22 Grupo"/>
            <p:cNvGrpSpPr/>
            <p:nvPr/>
          </p:nvGrpSpPr>
          <p:grpSpPr>
            <a:xfrm>
              <a:off x="467544" y="1595796"/>
              <a:ext cx="2511452" cy="2265252"/>
              <a:chOff x="539552" y="2000690"/>
              <a:chExt cx="1857374" cy="2148390"/>
            </a:xfrm>
          </p:grpSpPr>
          <p:grpSp>
            <p:nvGrpSpPr>
              <p:cNvPr id="36" name="23 Grupo"/>
              <p:cNvGrpSpPr/>
              <p:nvPr/>
            </p:nvGrpSpPr>
            <p:grpSpPr>
              <a:xfrm>
                <a:off x="539552" y="2000690"/>
                <a:ext cx="1857374" cy="742949"/>
                <a:chOff x="2119312" y="913913"/>
                <a:chExt cx="1857374" cy="742949"/>
              </a:xfrm>
            </p:grpSpPr>
            <p:sp>
              <p:nvSpPr>
                <p:cNvPr id="40" name="27 Rectángulo"/>
                <p:cNvSpPr/>
                <p:nvPr/>
              </p:nvSpPr>
              <p:spPr>
                <a:xfrm>
                  <a:off x="2119312" y="913913"/>
                  <a:ext cx="1857374" cy="742949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1" name="28 Rectángulo"/>
                <p:cNvSpPr/>
                <p:nvPr/>
              </p:nvSpPr>
              <p:spPr>
                <a:xfrm>
                  <a:off x="2119312" y="913913"/>
                  <a:ext cx="1857374" cy="74294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7584" tIns="130048" rIns="227584" bIns="130048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s-MX" sz="2000" kern="1200"/>
                </a:p>
              </p:txBody>
            </p:sp>
          </p:grpSp>
          <p:grpSp>
            <p:nvGrpSpPr>
              <p:cNvPr id="37" name="24 Grupo"/>
              <p:cNvGrpSpPr/>
              <p:nvPr/>
            </p:nvGrpSpPr>
            <p:grpSpPr>
              <a:xfrm>
                <a:off x="539552" y="2743640"/>
                <a:ext cx="1857374" cy="1405440"/>
                <a:chOff x="2119312" y="1656863"/>
                <a:chExt cx="1857374" cy="1405440"/>
              </a:xfrm>
            </p:grpSpPr>
            <p:sp>
              <p:nvSpPr>
                <p:cNvPr id="38" name="25 Rectángulo"/>
                <p:cNvSpPr/>
                <p:nvPr/>
              </p:nvSpPr>
              <p:spPr>
                <a:xfrm>
                  <a:off x="2119312" y="1656863"/>
                  <a:ext cx="1857374" cy="140544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39" name="26 Rectángulo"/>
                <p:cNvSpPr/>
                <p:nvPr/>
              </p:nvSpPr>
              <p:spPr>
                <a:xfrm>
                  <a:off x="2119312" y="1656863"/>
                  <a:ext cx="1857374" cy="140544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70688" tIns="170688" rIns="227584" bIns="256032" numCol="1" spcCol="1270" anchor="t" anchorCtr="0">
                  <a:noAutofit/>
                </a:bodyPr>
                <a:lstStyle/>
                <a:p>
                  <a:pPr marL="285750" lvl="1" indent="-285750" algn="l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har char="••"/>
                  </a:pPr>
                  <a:endParaRPr lang="es-MX" sz="2000" kern="1200"/>
                </a:p>
                <a:p>
                  <a:pPr marL="285750" lvl="1" indent="-285750" algn="l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har char="••"/>
                  </a:pPr>
                  <a:endParaRPr lang="es-MX" sz="2000" kern="1200"/>
                </a:p>
              </p:txBody>
            </p:sp>
          </p:grpSp>
        </p:grpSp>
        <p:sp>
          <p:nvSpPr>
            <p:cNvPr id="42" name="29 CuadroTexto"/>
            <p:cNvSpPr txBox="1"/>
            <p:nvPr/>
          </p:nvSpPr>
          <p:spPr>
            <a:xfrm>
              <a:off x="607903" y="1757178"/>
              <a:ext cx="22483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>
                  <a:solidFill>
                    <a:schemeClr val="bg1"/>
                  </a:solidFill>
                </a:rPr>
                <a:t>Pobreza moderada</a:t>
              </a:r>
              <a:endParaRPr lang="es-MX" sz="1600" b="1" dirty="0">
                <a:solidFill>
                  <a:schemeClr val="bg1"/>
                </a:solidFill>
              </a:endParaRPr>
            </a:p>
          </p:txBody>
        </p:sp>
        <p:grpSp>
          <p:nvGrpSpPr>
            <p:cNvPr id="43" name="31 Grupo"/>
            <p:cNvGrpSpPr/>
            <p:nvPr/>
          </p:nvGrpSpPr>
          <p:grpSpPr>
            <a:xfrm>
              <a:off x="476372" y="4090676"/>
              <a:ext cx="2511452" cy="2265252"/>
              <a:chOff x="539552" y="2000690"/>
              <a:chExt cx="1857374" cy="2148390"/>
            </a:xfrm>
          </p:grpSpPr>
          <p:grpSp>
            <p:nvGrpSpPr>
              <p:cNvPr id="44" name="32 Grupo"/>
              <p:cNvGrpSpPr/>
              <p:nvPr/>
            </p:nvGrpSpPr>
            <p:grpSpPr>
              <a:xfrm>
                <a:off x="539552" y="2000690"/>
                <a:ext cx="1857374" cy="742949"/>
                <a:chOff x="2119312" y="913913"/>
                <a:chExt cx="1857374" cy="742949"/>
              </a:xfrm>
            </p:grpSpPr>
            <p:sp>
              <p:nvSpPr>
                <p:cNvPr id="48" name="36 Rectángulo"/>
                <p:cNvSpPr/>
                <p:nvPr/>
              </p:nvSpPr>
              <p:spPr>
                <a:xfrm>
                  <a:off x="2119312" y="913913"/>
                  <a:ext cx="1857374" cy="742949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9" name="37 Rectángulo"/>
                <p:cNvSpPr/>
                <p:nvPr/>
              </p:nvSpPr>
              <p:spPr>
                <a:xfrm>
                  <a:off x="2119312" y="913913"/>
                  <a:ext cx="1857374" cy="74294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7584" tIns="130048" rIns="227584" bIns="130048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s-MX" sz="2000" kern="1200"/>
                </a:p>
              </p:txBody>
            </p:sp>
          </p:grpSp>
          <p:grpSp>
            <p:nvGrpSpPr>
              <p:cNvPr id="45" name="33 Grupo"/>
              <p:cNvGrpSpPr/>
              <p:nvPr/>
            </p:nvGrpSpPr>
            <p:grpSpPr>
              <a:xfrm>
                <a:off x="539552" y="2743640"/>
                <a:ext cx="1857374" cy="1405440"/>
                <a:chOff x="2119312" y="1656863"/>
                <a:chExt cx="1857374" cy="1405440"/>
              </a:xfrm>
            </p:grpSpPr>
            <p:sp>
              <p:nvSpPr>
                <p:cNvPr id="46" name="34 Rectángulo"/>
                <p:cNvSpPr/>
                <p:nvPr/>
              </p:nvSpPr>
              <p:spPr>
                <a:xfrm>
                  <a:off x="2119312" y="1656863"/>
                  <a:ext cx="1857374" cy="140544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47" name="35 Rectángulo"/>
                <p:cNvSpPr/>
                <p:nvPr/>
              </p:nvSpPr>
              <p:spPr>
                <a:xfrm>
                  <a:off x="2119312" y="1656863"/>
                  <a:ext cx="1857374" cy="140544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70688" tIns="170688" rIns="227584" bIns="256032" numCol="1" spcCol="1270" anchor="t" anchorCtr="0">
                  <a:noAutofit/>
                </a:bodyPr>
                <a:lstStyle/>
                <a:p>
                  <a:pPr marL="285750" lvl="1" indent="-285750" algn="l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har char="••"/>
                  </a:pPr>
                  <a:endParaRPr lang="es-MX" sz="2000" kern="1200"/>
                </a:p>
                <a:p>
                  <a:pPr marL="285750" lvl="1" indent="-285750" algn="l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har char="••"/>
                  </a:pPr>
                  <a:endParaRPr lang="es-MX" sz="2000" kern="1200"/>
                </a:p>
              </p:txBody>
            </p:sp>
          </p:grpSp>
        </p:grpSp>
        <p:sp>
          <p:nvSpPr>
            <p:cNvPr id="50" name="65 CuadroTexto"/>
            <p:cNvSpPr txBox="1"/>
            <p:nvPr/>
          </p:nvSpPr>
          <p:spPr>
            <a:xfrm>
              <a:off x="567889" y="4303894"/>
              <a:ext cx="22483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>
                  <a:solidFill>
                    <a:schemeClr val="bg1"/>
                  </a:solidFill>
                </a:rPr>
                <a:t>Pobreza Extrema</a:t>
              </a:r>
            </a:p>
          </p:txBody>
        </p:sp>
        <p:sp>
          <p:nvSpPr>
            <p:cNvPr id="51" name="75 CuadroTexto"/>
            <p:cNvSpPr txBox="1"/>
            <p:nvPr/>
          </p:nvSpPr>
          <p:spPr>
            <a:xfrm>
              <a:off x="1079263" y="2771818"/>
              <a:ext cx="12256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36 </a:t>
              </a:r>
            </a:p>
            <a:p>
              <a:pPr algn="ctr"/>
              <a:r>
                <a:rPr lang="es-MX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30.0%</a:t>
              </a:r>
              <a:endPara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2" name="79 CuadroTexto"/>
            <p:cNvSpPr txBox="1"/>
            <p:nvPr/>
          </p:nvSpPr>
          <p:spPr>
            <a:xfrm>
              <a:off x="1176806" y="5189696"/>
              <a:ext cx="8791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83 </a:t>
              </a:r>
            </a:p>
            <a:p>
              <a:pPr algn="ctr"/>
              <a:r>
                <a:rPr lang="es-MX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69.2%</a:t>
              </a:r>
              <a:endPara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3" name="1 Igual que"/>
            <p:cNvSpPr/>
            <p:nvPr/>
          </p:nvSpPr>
          <p:spPr>
            <a:xfrm>
              <a:off x="3495282" y="3570978"/>
              <a:ext cx="1004581" cy="866030"/>
            </a:xfrm>
            <a:prstGeom prst="mathEqual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200">
                <a:solidFill>
                  <a:schemeClr val="tx1"/>
                </a:solidFill>
              </a:endParaRPr>
            </a:p>
          </p:txBody>
        </p:sp>
        <p:grpSp>
          <p:nvGrpSpPr>
            <p:cNvPr id="54" name="57 Grupo"/>
            <p:cNvGrpSpPr/>
            <p:nvPr/>
          </p:nvGrpSpPr>
          <p:grpSpPr>
            <a:xfrm>
              <a:off x="5178866" y="1757178"/>
              <a:ext cx="3641605" cy="4596618"/>
              <a:chOff x="539552" y="2000690"/>
              <a:chExt cx="1857374" cy="2148390"/>
            </a:xfrm>
          </p:grpSpPr>
          <p:grpSp>
            <p:nvGrpSpPr>
              <p:cNvPr id="55" name="58 Grupo"/>
              <p:cNvGrpSpPr/>
              <p:nvPr/>
            </p:nvGrpSpPr>
            <p:grpSpPr>
              <a:xfrm>
                <a:off x="539552" y="2000690"/>
                <a:ext cx="1857374" cy="742949"/>
                <a:chOff x="2119312" y="913913"/>
                <a:chExt cx="1857374" cy="742949"/>
              </a:xfrm>
            </p:grpSpPr>
            <p:sp>
              <p:nvSpPr>
                <p:cNvPr id="59" name="62 Rectángulo"/>
                <p:cNvSpPr/>
                <p:nvPr/>
              </p:nvSpPr>
              <p:spPr>
                <a:xfrm>
                  <a:off x="2119312" y="913913"/>
                  <a:ext cx="1857374" cy="742949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60" name="64 Rectángulo"/>
                <p:cNvSpPr/>
                <p:nvPr/>
              </p:nvSpPr>
              <p:spPr>
                <a:xfrm>
                  <a:off x="2119312" y="913913"/>
                  <a:ext cx="1857374" cy="74294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7584" tIns="130048" rIns="227584" bIns="130048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s-MX" sz="2000" kern="1200"/>
                </a:p>
              </p:txBody>
            </p:sp>
          </p:grpSp>
          <p:grpSp>
            <p:nvGrpSpPr>
              <p:cNvPr id="56" name="59 Grupo"/>
              <p:cNvGrpSpPr/>
              <p:nvPr/>
            </p:nvGrpSpPr>
            <p:grpSpPr>
              <a:xfrm>
                <a:off x="539552" y="2743640"/>
                <a:ext cx="1857374" cy="1405440"/>
                <a:chOff x="2119312" y="1656863"/>
                <a:chExt cx="1857374" cy="1405440"/>
              </a:xfrm>
            </p:grpSpPr>
            <p:sp>
              <p:nvSpPr>
                <p:cNvPr id="57" name="60 Rectángulo"/>
                <p:cNvSpPr/>
                <p:nvPr/>
              </p:nvSpPr>
              <p:spPr>
                <a:xfrm>
                  <a:off x="2119312" y="1656863"/>
                  <a:ext cx="1857374" cy="140544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58" name="61 Rectángulo"/>
                <p:cNvSpPr/>
                <p:nvPr/>
              </p:nvSpPr>
              <p:spPr>
                <a:xfrm>
                  <a:off x="2119312" y="1656863"/>
                  <a:ext cx="1857374" cy="140544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70688" tIns="170688" rIns="227584" bIns="256032" numCol="1" spcCol="1270" anchor="t" anchorCtr="0">
                  <a:noAutofit/>
                </a:bodyPr>
                <a:lstStyle/>
                <a:p>
                  <a:pPr marL="285750" lvl="1" indent="-285750" algn="l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har char="••"/>
                  </a:pPr>
                  <a:endParaRPr lang="es-MX" sz="2000" kern="1200"/>
                </a:p>
                <a:p>
                  <a:pPr marL="285750" lvl="1" indent="-285750" algn="l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har char="••"/>
                  </a:pPr>
                  <a:endParaRPr lang="es-MX" sz="2000" kern="1200"/>
                </a:p>
              </p:txBody>
            </p:sp>
          </p:grpSp>
        </p:grpSp>
        <p:sp>
          <p:nvSpPr>
            <p:cNvPr id="61" name="66 CuadroTexto"/>
            <p:cNvSpPr txBox="1"/>
            <p:nvPr/>
          </p:nvSpPr>
          <p:spPr>
            <a:xfrm>
              <a:off x="6027584" y="2232746"/>
              <a:ext cx="19361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3600" b="1" dirty="0" smtClean="0">
                  <a:solidFill>
                    <a:schemeClr val="bg1"/>
                  </a:solidFill>
                </a:rPr>
                <a:t>Pobreza</a:t>
              </a:r>
              <a:endParaRPr lang="es-MX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62" name="67 CuadroTexto"/>
            <p:cNvSpPr txBox="1"/>
            <p:nvPr/>
          </p:nvSpPr>
          <p:spPr>
            <a:xfrm>
              <a:off x="6250924" y="4148710"/>
              <a:ext cx="148942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119 99.2%</a:t>
              </a:r>
              <a:endParaRPr lang="es-MX" sz="28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63" name="71 CuadroTexto"/>
          <p:cNvSpPr txBox="1"/>
          <p:nvPr/>
        </p:nvSpPr>
        <p:spPr>
          <a:xfrm>
            <a:off x="2987792" y="1005677"/>
            <a:ext cx="4315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i="1" dirty="0" smtClean="0">
                <a:solidFill>
                  <a:srgbClr val="0070C0"/>
                </a:solidFill>
              </a:rPr>
              <a:t>Pobreza </a:t>
            </a:r>
            <a:r>
              <a:rPr lang="es-ES" sz="2800" b="1" i="1" dirty="0" smtClean="0">
                <a:solidFill>
                  <a:schemeClr val="bg1">
                    <a:lumMod val="50000"/>
                  </a:schemeClr>
                </a:solidFill>
              </a:rPr>
              <a:t>indicadores</a:t>
            </a:r>
            <a:endParaRPr lang="es-ES" sz="28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49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87048" y="276924"/>
            <a:ext cx="7878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40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Resultados</a:t>
            </a:r>
          </a:p>
        </p:txBody>
      </p:sp>
      <p:pic>
        <p:nvPicPr>
          <p:cNvPr id="5" name="Picture 4" descr="C:\Users\gustavo.torres\Documents\Logos\LXIII-LEGISLATURA-5X2,5-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3985"/>
            <a:ext cx="182556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742371" y="6608385"/>
            <a:ext cx="5904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Unidad de Atención y Gestión Ciudadana</a:t>
            </a:r>
          </a:p>
        </p:txBody>
      </p:sp>
      <p:pic>
        <p:nvPicPr>
          <p:cNvPr id="34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93652"/>
            <a:ext cx="1516457" cy="801570"/>
          </a:xfrm>
          <a:prstGeom prst="rect">
            <a:avLst/>
          </a:prstGeom>
        </p:spPr>
      </p:pic>
      <p:sp>
        <p:nvSpPr>
          <p:cNvPr id="63" name="71 CuadroTexto"/>
          <p:cNvSpPr txBox="1"/>
          <p:nvPr/>
        </p:nvSpPr>
        <p:spPr>
          <a:xfrm>
            <a:off x="2308308" y="1030089"/>
            <a:ext cx="5038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i="1" dirty="0" smtClean="0">
                <a:solidFill>
                  <a:srgbClr val="0070C0"/>
                </a:solidFill>
              </a:rPr>
              <a:t>Principales Carencias</a:t>
            </a:r>
            <a:endParaRPr lang="es-ES" sz="28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64" name="Tabla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533025"/>
              </p:ext>
            </p:extLst>
          </p:nvPr>
        </p:nvGraphicFramePr>
        <p:xfrm>
          <a:off x="665053" y="1995752"/>
          <a:ext cx="8322236" cy="424156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34361"/>
                <a:gridCol w="3600400"/>
                <a:gridCol w="1063139"/>
                <a:gridCol w="603915"/>
                <a:gridCol w="1080120"/>
                <a:gridCol w="576064"/>
                <a:gridCol w="764237"/>
              </a:tblGrid>
              <a:tr h="65174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Carencias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Personas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 smtClean="0">
                          <a:effectLst/>
                        </a:rPr>
                        <a:t>%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 smtClean="0">
                          <a:effectLst/>
                        </a:rPr>
                        <a:t>Viviendas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 smtClean="0">
                          <a:effectLst/>
                        </a:rPr>
                        <a:t>%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800" dirty="0"/>
                    </a:p>
                  </a:txBody>
                  <a:tcPr marL="4763" marR="4763" marT="4763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892246"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 smtClean="0">
                          <a:effectLst/>
                        </a:rPr>
                        <a:t>Personas con carencia de acceso al agua</a:t>
                      </a:r>
                      <a:endParaRPr lang="es-MX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111</a:t>
                      </a:r>
                      <a:endParaRPr lang="es-MX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92.5</a:t>
                      </a:r>
                      <a:endParaRPr lang="es-MX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25</a:t>
                      </a:r>
                      <a:endParaRPr lang="es-MX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92.6</a:t>
                      </a:r>
                      <a:endParaRPr lang="es-MX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51746"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u="none" strike="noStrike" dirty="0" smtClean="0">
                          <a:effectLst/>
                        </a:rPr>
                        <a:t>Personas con carencia por acceso a la seguridad social</a:t>
                      </a:r>
                      <a:endParaRPr lang="es-MX" sz="1400" b="0" i="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96</a:t>
                      </a:r>
                      <a:endParaRPr lang="es-MX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80.0</a:t>
                      </a:r>
                      <a:endParaRPr lang="es-MX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/>
                    </a:p>
                  </a:txBody>
                  <a:tcPr anchor="ctr"/>
                </a:tc>
              </a:tr>
              <a:tr h="892246"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 smtClean="0">
                          <a:effectLst/>
                        </a:rPr>
                        <a:t>Personas con carencia por índice de hacinamiento de la vivienda</a:t>
                      </a:r>
                      <a:endParaRPr lang="es-MX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57</a:t>
                      </a:r>
                      <a:endParaRPr lang="es-MX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47.5</a:t>
                      </a:r>
                      <a:endParaRPr lang="es-MX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14</a:t>
                      </a:r>
                      <a:endParaRPr lang="es-MX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51.9</a:t>
                      </a:r>
                      <a:endParaRPr lang="es-MX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51746"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 smtClean="0">
                          <a:effectLst/>
                        </a:rPr>
                        <a:t>Personas con carencia de rezago educativo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u="none" strike="noStrike" dirty="0" smtClean="0">
                          <a:effectLst/>
                        </a:rPr>
                        <a:t>(36 Personas con primaria incompleta o menos; 12 Personas con primaria completa o secundaria incompleta)</a:t>
                      </a:r>
                      <a:endParaRPr lang="es-MX" sz="1100" b="0" i="0" u="none" strike="noStrike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48</a:t>
                      </a:r>
                      <a:endParaRPr lang="es-MX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40.0</a:t>
                      </a:r>
                      <a:endParaRPr lang="es-MX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/>
                    </a:p>
                  </a:txBody>
                  <a:tcPr anchor="ctr"/>
                </a:tc>
              </a:tr>
              <a:tr h="501831"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u="none" strike="noStrike" dirty="0" smtClean="0">
                          <a:effectLst/>
                        </a:rPr>
                        <a:t>Personas con carencia por acceso a la alimentación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40</a:t>
                      </a:r>
                      <a:endParaRPr lang="es-MX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33.3</a:t>
                      </a:r>
                      <a:endParaRPr lang="es-MX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8</a:t>
                      </a:r>
                      <a:endParaRPr lang="es-MX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29.6</a:t>
                      </a:r>
                      <a:endParaRPr lang="es-MX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923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87048" y="276924"/>
            <a:ext cx="7878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40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Resultados</a:t>
            </a:r>
          </a:p>
        </p:txBody>
      </p:sp>
      <p:pic>
        <p:nvPicPr>
          <p:cNvPr id="5" name="Picture 4" descr="C:\Users\gustavo.torres\Documents\Logos\LXIII-LEGISLATURA-5X2,5-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3985"/>
            <a:ext cx="182556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742371" y="6608385"/>
            <a:ext cx="5904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Unidad de Atención y Gestión Ciudadana</a:t>
            </a:r>
          </a:p>
        </p:txBody>
      </p:sp>
      <p:pic>
        <p:nvPicPr>
          <p:cNvPr id="34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93652"/>
            <a:ext cx="1516457" cy="801570"/>
          </a:xfrm>
          <a:prstGeom prst="rect">
            <a:avLst/>
          </a:prstGeom>
        </p:spPr>
      </p:pic>
      <p:sp>
        <p:nvSpPr>
          <p:cNvPr id="8" name="41 Rectángulo"/>
          <p:cNvSpPr/>
          <p:nvPr/>
        </p:nvSpPr>
        <p:spPr>
          <a:xfrm>
            <a:off x="3131840" y="1700209"/>
            <a:ext cx="5780050" cy="460911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19534" y="3457638"/>
            <a:ext cx="576064" cy="332656"/>
          </a:xfrm>
          <a:prstGeom prst="rect">
            <a:avLst/>
          </a:prstGeom>
        </p:spPr>
        <p:txBody>
          <a:bodyPr/>
          <a:lstStyle/>
          <a:p>
            <a:fld id="{A6D90076-E09C-4DAE-9895-60C6BAFDA3CA}" type="slidenum">
              <a:rPr lang="es-ES" smtClean="0">
                <a:solidFill>
                  <a:schemeClr val="bg1"/>
                </a:solidFill>
              </a:rPr>
              <a:t>7</a:t>
            </a:fld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0" name="49 Rectángulo"/>
          <p:cNvSpPr/>
          <p:nvPr/>
        </p:nvSpPr>
        <p:spPr>
          <a:xfrm>
            <a:off x="259422" y="2514770"/>
            <a:ext cx="2871172" cy="199560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227584" bIns="256032" numCol="1" spcCol="1270" anchor="t" anchorCtr="0">
            <a:noAutofit/>
          </a:bodyPr>
          <a:lstStyle/>
          <a:p>
            <a:pPr marL="285750" lvl="1" indent="-285750" algn="l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MX" sz="3200" kern="1200"/>
          </a:p>
          <a:p>
            <a:pPr marL="285750" lvl="1" indent="-285750" algn="l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MX" sz="3200" kern="1200"/>
          </a:p>
        </p:txBody>
      </p:sp>
      <p:grpSp>
        <p:nvGrpSpPr>
          <p:cNvPr id="11" name="50 Grupo"/>
          <p:cNvGrpSpPr/>
          <p:nvPr/>
        </p:nvGrpSpPr>
        <p:grpSpPr>
          <a:xfrm>
            <a:off x="227884" y="5571068"/>
            <a:ext cx="2872660" cy="1045725"/>
            <a:chOff x="106336" y="1412776"/>
            <a:chExt cx="2872660" cy="812708"/>
          </a:xfrm>
        </p:grpSpPr>
        <p:sp>
          <p:nvSpPr>
            <p:cNvPr id="12" name="53 Rectángulo"/>
            <p:cNvSpPr/>
            <p:nvPr/>
          </p:nvSpPr>
          <p:spPr>
            <a:xfrm>
              <a:off x="106336" y="1752282"/>
              <a:ext cx="2871172" cy="415499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3" name="55 Grupo"/>
            <p:cNvGrpSpPr/>
            <p:nvPr/>
          </p:nvGrpSpPr>
          <p:grpSpPr>
            <a:xfrm>
              <a:off x="107824" y="1412776"/>
              <a:ext cx="2871172" cy="812708"/>
              <a:chOff x="2119312" y="913913"/>
              <a:chExt cx="1857374" cy="742949"/>
            </a:xfrm>
          </p:grpSpPr>
          <p:sp>
            <p:nvSpPr>
              <p:cNvPr id="16" name="58 Rectángulo"/>
              <p:cNvSpPr/>
              <p:nvPr/>
            </p:nvSpPr>
            <p:spPr>
              <a:xfrm>
                <a:off x="2119312" y="913913"/>
                <a:ext cx="1857374" cy="310364"/>
              </a:xfrm>
              <a:prstGeom prst="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59 Rectángulo"/>
              <p:cNvSpPr/>
              <p:nvPr/>
            </p:nvSpPr>
            <p:spPr>
              <a:xfrm>
                <a:off x="2119312" y="913913"/>
                <a:ext cx="1857374" cy="74294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7584" tIns="130048" rIns="227584" bIns="130048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MX" sz="3200" kern="1200"/>
              </a:p>
            </p:txBody>
          </p:sp>
        </p:grpSp>
        <p:sp>
          <p:nvSpPr>
            <p:cNvPr id="14" name="56 CuadroTexto"/>
            <p:cNvSpPr txBox="1"/>
            <p:nvPr/>
          </p:nvSpPr>
          <p:spPr>
            <a:xfrm>
              <a:off x="107824" y="1444504"/>
              <a:ext cx="2871172" cy="263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b="1" dirty="0" smtClean="0">
                  <a:solidFill>
                    <a:schemeClr val="bg1"/>
                  </a:solidFill>
                </a:rPr>
                <a:t>0 a 14 años de edad</a:t>
              </a:r>
              <a:endParaRPr lang="es-MX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57 CuadroTexto"/>
            <p:cNvSpPr txBox="1"/>
            <p:nvPr/>
          </p:nvSpPr>
          <p:spPr>
            <a:xfrm>
              <a:off x="539552" y="1763819"/>
              <a:ext cx="1893814" cy="310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42 </a:t>
              </a:r>
              <a:r>
                <a:rPr lang="es-MX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</a:t>
              </a:r>
              <a:r>
                <a:rPr lang="es-MX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35.0%)</a:t>
              </a:r>
              <a:endPara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8" name="145 Grupo"/>
          <p:cNvGrpSpPr/>
          <p:nvPr/>
        </p:nvGrpSpPr>
        <p:grpSpPr>
          <a:xfrm>
            <a:off x="232544" y="4584589"/>
            <a:ext cx="2872660" cy="1045725"/>
            <a:chOff x="106336" y="1412776"/>
            <a:chExt cx="2872660" cy="812708"/>
          </a:xfrm>
        </p:grpSpPr>
        <p:sp>
          <p:nvSpPr>
            <p:cNvPr id="19" name="146 Rectángulo"/>
            <p:cNvSpPr/>
            <p:nvPr/>
          </p:nvSpPr>
          <p:spPr>
            <a:xfrm>
              <a:off x="106336" y="1752282"/>
              <a:ext cx="2871172" cy="415499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20" name="147 Grupo"/>
            <p:cNvGrpSpPr/>
            <p:nvPr/>
          </p:nvGrpSpPr>
          <p:grpSpPr>
            <a:xfrm>
              <a:off x="107824" y="1412776"/>
              <a:ext cx="2871172" cy="812708"/>
              <a:chOff x="2119312" y="913913"/>
              <a:chExt cx="1857374" cy="742949"/>
            </a:xfrm>
          </p:grpSpPr>
          <p:sp>
            <p:nvSpPr>
              <p:cNvPr id="23" name="150 Rectángulo"/>
              <p:cNvSpPr/>
              <p:nvPr/>
            </p:nvSpPr>
            <p:spPr>
              <a:xfrm>
                <a:off x="2119312" y="913913"/>
                <a:ext cx="1857374" cy="310364"/>
              </a:xfrm>
              <a:prstGeom prst="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151 Rectángulo"/>
              <p:cNvSpPr/>
              <p:nvPr/>
            </p:nvSpPr>
            <p:spPr>
              <a:xfrm>
                <a:off x="2119312" y="913913"/>
                <a:ext cx="1857374" cy="74294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7584" tIns="130048" rIns="227584" bIns="130048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MX" sz="3200" kern="1200"/>
              </a:p>
            </p:txBody>
          </p:sp>
        </p:grpSp>
        <p:sp>
          <p:nvSpPr>
            <p:cNvPr id="21" name="148 CuadroTexto"/>
            <p:cNvSpPr txBox="1"/>
            <p:nvPr/>
          </p:nvSpPr>
          <p:spPr>
            <a:xfrm>
              <a:off x="107824" y="1444504"/>
              <a:ext cx="2871172" cy="263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b="1" dirty="0" smtClean="0">
                  <a:solidFill>
                    <a:schemeClr val="bg1"/>
                  </a:solidFill>
                </a:rPr>
                <a:t>15 a 29 años de edad</a:t>
              </a:r>
              <a:endParaRPr lang="es-MX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149 CuadroTexto"/>
            <p:cNvSpPr txBox="1"/>
            <p:nvPr/>
          </p:nvSpPr>
          <p:spPr>
            <a:xfrm>
              <a:off x="564942" y="1763819"/>
              <a:ext cx="1800200" cy="310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32 (26.7%)</a:t>
              </a:r>
              <a:endPara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5" name="152 Grupo"/>
          <p:cNvGrpSpPr/>
          <p:nvPr/>
        </p:nvGrpSpPr>
        <p:grpSpPr>
          <a:xfrm>
            <a:off x="235782" y="3613790"/>
            <a:ext cx="2872660" cy="1045725"/>
            <a:chOff x="106336" y="1412776"/>
            <a:chExt cx="2872660" cy="812708"/>
          </a:xfrm>
        </p:grpSpPr>
        <p:sp>
          <p:nvSpPr>
            <p:cNvPr id="26" name="153 Rectángulo"/>
            <p:cNvSpPr/>
            <p:nvPr/>
          </p:nvSpPr>
          <p:spPr>
            <a:xfrm>
              <a:off x="106336" y="1752282"/>
              <a:ext cx="2871172" cy="415499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27" name="154 Grupo"/>
            <p:cNvGrpSpPr/>
            <p:nvPr/>
          </p:nvGrpSpPr>
          <p:grpSpPr>
            <a:xfrm>
              <a:off x="107824" y="1412776"/>
              <a:ext cx="2871172" cy="812708"/>
              <a:chOff x="2119312" y="913913"/>
              <a:chExt cx="1857374" cy="742949"/>
            </a:xfrm>
          </p:grpSpPr>
          <p:sp>
            <p:nvSpPr>
              <p:cNvPr id="30" name="157 Rectángulo"/>
              <p:cNvSpPr/>
              <p:nvPr/>
            </p:nvSpPr>
            <p:spPr>
              <a:xfrm>
                <a:off x="2119312" y="913913"/>
                <a:ext cx="1857374" cy="310364"/>
              </a:xfrm>
              <a:prstGeom prst="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1" name="158 Rectángulo"/>
              <p:cNvSpPr/>
              <p:nvPr/>
            </p:nvSpPr>
            <p:spPr>
              <a:xfrm>
                <a:off x="2119312" y="913913"/>
                <a:ext cx="1857374" cy="74294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7584" tIns="130048" rIns="227584" bIns="130048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MX" sz="3200" kern="1200"/>
              </a:p>
            </p:txBody>
          </p:sp>
        </p:grpSp>
        <p:sp>
          <p:nvSpPr>
            <p:cNvPr id="28" name="155 CuadroTexto"/>
            <p:cNvSpPr txBox="1"/>
            <p:nvPr/>
          </p:nvSpPr>
          <p:spPr>
            <a:xfrm>
              <a:off x="107824" y="1444504"/>
              <a:ext cx="2871172" cy="263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b="1" dirty="0" smtClean="0">
                  <a:solidFill>
                    <a:schemeClr val="bg1"/>
                  </a:solidFill>
                </a:rPr>
                <a:t>30 a 44 años de edad</a:t>
              </a:r>
              <a:endParaRPr lang="es-MX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156 CuadroTexto"/>
            <p:cNvSpPr txBox="1"/>
            <p:nvPr/>
          </p:nvSpPr>
          <p:spPr>
            <a:xfrm>
              <a:off x="489696" y="1763819"/>
              <a:ext cx="1965822" cy="310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30 (25.0%)</a:t>
              </a:r>
              <a:endPara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2" name="159 Grupo"/>
          <p:cNvGrpSpPr/>
          <p:nvPr/>
        </p:nvGrpSpPr>
        <p:grpSpPr>
          <a:xfrm>
            <a:off x="239583" y="2613949"/>
            <a:ext cx="2872660" cy="1045725"/>
            <a:chOff x="106336" y="1412776"/>
            <a:chExt cx="2872660" cy="812708"/>
          </a:xfrm>
        </p:grpSpPr>
        <p:sp>
          <p:nvSpPr>
            <p:cNvPr id="33" name="160 Rectángulo"/>
            <p:cNvSpPr/>
            <p:nvPr/>
          </p:nvSpPr>
          <p:spPr>
            <a:xfrm>
              <a:off x="106336" y="1752282"/>
              <a:ext cx="2871172" cy="415499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35" name="161 Grupo"/>
            <p:cNvGrpSpPr/>
            <p:nvPr/>
          </p:nvGrpSpPr>
          <p:grpSpPr>
            <a:xfrm>
              <a:off x="107824" y="1412776"/>
              <a:ext cx="2871172" cy="812708"/>
              <a:chOff x="2119312" y="913913"/>
              <a:chExt cx="1857374" cy="742949"/>
            </a:xfrm>
          </p:grpSpPr>
          <p:sp>
            <p:nvSpPr>
              <p:cNvPr id="38" name="164 Rectángulo"/>
              <p:cNvSpPr/>
              <p:nvPr/>
            </p:nvSpPr>
            <p:spPr>
              <a:xfrm>
                <a:off x="2119312" y="913913"/>
                <a:ext cx="1857374" cy="310364"/>
              </a:xfrm>
              <a:prstGeom prst="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9" name="165 Rectángulo"/>
              <p:cNvSpPr/>
              <p:nvPr/>
            </p:nvSpPr>
            <p:spPr>
              <a:xfrm>
                <a:off x="2119312" y="913913"/>
                <a:ext cx="1857374" cy="74294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7584" tIns="130048" rIns="227584" bIns="130048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MX" sz="3200" kern="1200"/>
              </a:p>
            </p:txBody>
          </p:sp>
        </p:grpSp>
        <p:sp>
          <p:nvSpPr>
            <p:cNvPr id="36" name="162 CuadroTexto"/>
            <p:cNvSpPr txBox="1"/>
            <p:nvPr/>
          </p:nvSpPr>
          <p:spPr>
            <a:xfrm>
              <a:off x="107824" y="1444504"/>
              <a:ext cx="2871172" cy="263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b="1" dirty="0" smtClean="0">
                  <a:solidFill>
                    <a:schemeClr val="bg1"/>
                  </a:solidFill>
                </a:rPr>
                <a:t>45 a 64 años de edad</a:t>
              </a:r>
              <a:endParaRPr lang="es-MX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163 CuadroTexto"/>
            <p:cNvSpPr txBox="1"/>
            <p:nvPr/>
          </p:nvSpPr>
          <p:spPr>
            <a:xfrm>
              <a:off x="629911" y="1763819"/>
              <a:ext cx="1821806" cy="310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7 (5.8%)</a:t>
              </a:r>
              <a:endPara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0" name="166 Grupo"/>
          <p:cNvGrpSpPr/>
          <p:nvPr/>
        </p:nvGrpSpPr>
        <p:grpSpPr>
          <a:xfrm>
            <a:off x="234032" y="1664449"/>
            <a:ext cx="2872660" cy="1045725"/>
            <a:chOff x="106336" y="1412776"/>
            <a:chExt cx="2872660" cy="812708"/>
          </a:xfrm>
        </p:grpSpPr>
        <p:sp>
          <p:nvSpPr>
            <p:cNvPr id="41" name="167 Rectángulo"/>
            <p:cNvSpPr/>
            <p:nvPr/>
          </p:nvSpPr>
          <p:spPr>
            <a:xfrm>
              <a:off x="106336" y="1752282"/>
              <a:ext cx="2871172" cy="415499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42" name="168 Grupo"/>
            <p:cNvGrpSpPr/>
            <p:nvPr/>
          </p:nvGrpSpPr>
          <p:grpSpPr>
            <a:xfrm>
              <a:off x="107824" y="1412776"/>
              <a:ext cx="2871172" cy="812708"/>
              <a:chOff x="2119312" y="913913"/>
              <a:chExt cx="1857374" cy="742949"/>
            </a:xfrm>
          </p:grpSpPr>
          <p:sp>
            <p:nvSpPr>
              <p:cNvPr id="45" name="171 Rectángulo"/>
              <p:cNvSpPr/>
              <p:nvPr/>
            </p:nvSpPr>
            <p:spPr>
              <a:xfrm>
                <a:off x="2119312" y="913913"/>
                <a:ext cx="1857374" cy="310364"/>
              </a:xfrm>
              <a:prstGeom prst="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6" name="172 Rectángulo"/>
              <p:cNvSpPr/>
              <p:nvPr/>
            </p:nvSpPr>
            <p:spPr>
              <a:xfrm>
                <a:off x="2119312" y="913913"/>
                <a:ext cx="1857374" cy="74294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7584" tIns="130048" rIns="227584" bIns="130048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MX" sz="3200" kern="1200"/>
              </a:p>
            </p:txBody>
          </p:sp>
        </p:grpSp>
        <p:sp>
          <p:nvSpPr>
            <p:cNvPr id="43" name="169 CuadroTexto"/>
            <p:cNvSpPr txBox="1"/>
            <p:nvPr/>
          </p:nvSpPr>
          <p:spPr>
            <a:xfrm>
              <a:off x="107824" y="1444504"/>
              <a:ext cx="2871172" cy="263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b="1" dirty="0" smtClean="0">
                  <a:solidFill>
                    <a:schemeClr val="bg1"/>
                  </a:solidFill>
                </a:rPr>
                <a:t>65 años y más</a:t>
              </a:r>
              <a:endParaRPr lang="es-MX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170 CuadroTexto"/>
            <p:cNvSpPr txBox="1"/>
            <p:nvPr/>
          </p:nvSpPr>
          <p:spPr>
            <a:xfrm>
              <a:off x="755578" y="1763819"/>
              <a:ext cx="1536068" cy="310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9 (7.5%)</a:t>
              </a:r>
              <a:endPara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pic>
        <p:nvPicPr>
          <p:cNvPr id="47" name="Imagen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1" y="1978650"/>
            <a:ext cx="5756650" cy="4186654"/>
          </a:xfrm>
          <a:prstGeom prst="rect">
            <a:avLst/>
          </a:prstGeom>
        </p:spPr>
      </p:pic>
      <p:sp>
        <p:nvSpPr>
          <p:cNvPr id="48" name="44 CuadroTexto"/>
          <p:cNvSpPr txBox="1"/>
          <p:nvPr/>
        </p:nvSpPr>
        <p:spPr>
          <a:xfrm>
            <a:off x="2051720" y="968817"/>
            <a:ext cx="601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i="1" dirty="0" smtClean="0">
                <a:solidFill>
                  <a:srgbClr val="0070C0"/>
                </a:solidFill>
              </a:rPr>
              <a:t>Población </a:t>
            </a:r>
            <a:r>
              <a:rPr lang="es-ES" sz="2800" b="1" i="1" dirty="0" smtClean="0">
                <a:solidFill>
                  <a:schemeClr val="bg1">
                    <a:lumMod val="50000"/>
                  </a:schemeClr>
                </a:solidFill>
              </a:rPr>
              <a:t>rangos de población</a:t>
            </a:r>
            <a:endParaRPr lang="es-ES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92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987824" y="1054477"/>
            <a:ext cx="6006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6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Levantamiento de Expedientes </a:t>
            </a:r>
          </a:p>
        </p:txBody>
      </p:sp>
      <p:pic>
        <p:nvPicPr>
          <p:cNvPr id="6" name="Picture 4" descr="C:\Users\gustavo.torres\Documents\Logos\LXIII-LEGISLATURA-5X2,5-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3985"/>
            <a:ext cx="182556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6 CuadroTexto"/>
          <p:cNvSpPr txBox="1"/>
          <p:nvPr/>
        </p:nvSpPr>
        <p:spPr>
          <a:xfrm>
            <a:off x="1742371" y="6608385"/>
            <a:ext cx="5904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Unidad de Atención y Gestión Ciudadana</a:t>
            </a:r>
          </a:p>
        </p:txBody>
      </p:sp>
      <p:pic>
        <p:nvPicPr>
          <p:cNvPr id="10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93652"/>
            <a:ext cx="1516457" cy="801570"/>
          </a:xfrm>
          <a:prstGeom prst="rect">
            <a:avLst/>
          </a:prstGeom>
        </p:spPr>
      </p:pic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74736" y="2636912"/>
            <a:ext cx="8417744" cy="345638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MX" sz="2400" dirty="0"/>
              <a:t>El día </a:t>
            </a:r>
            <a:r>
              <a:rPr lang="es-MX" sz="2400" dirty="0" smtClean="0"/>
              <a:t>9 de septiembre se llevo a cabo el levantamiento de expedientes en conjunto con la SEDESHU donde se identifico las principales necesidades a atender a corto plazo:</a:t>
            </a:r>
          </a:p>
          <a:p>
            <a:pPr algn="just"/>
            <a:endParaRPr lang="es-MX" sz="2400" dirty="0"/>
          </a:p>
          <a:p>
            <a:pPr lvl="1" algn="just"/>
            <a:r>
              <a:rPr lang="es-MX" sz="2400" dirty="0">
                <a:solidFill>
                  <a:schemeClr val="tx2"/>
                </a:solidFill>
              </a:rPr>
              <a:t>Propuestas </a:t>
            </a:r>
          </a:p>
          <a:p>
            <a:pPr lvl="2" algn="just"/>
            <a:r>
              <a:rPr lang="es-MX" sz="2400" dirty="0">
                <a:solidFill>
                  <a:schemeClr val="tx2"/>
                </a:solidFill>
              </a:rPr>
              <a:t>Material para realizar el enjarre de bardas </a:t>
            </a:r>
          </a:p>
          <a:p>
            <a:pPr lvl="2" algn="just"/>
            <a:r>
              <a:rPr lang="es-MX" sz="2400" dirty="0">
                <a:solidFill>
                  <a:schemeClr val="tx2"/>
                </a:solidFill>
              </a:rPr>
              <a:t>Pintura para </a:t>
            </a:r>
            <a:r>
              <a:rPr lang="es-MX" sz="2400" dirty="0" smtClean="0">
                <a:solidFill>
                  <a:schemeClr val="tx2"/>
                </a:solidFill>
              </a:rPr>
              <a:t>casas </a:t>
            </a:r>
            <a:r>
              <a:rPr lang="es-MX" sz="2400" dirty="0">
                <a:solidFill>
                  <a:schemeClr val="tx2"/>
                </a:solidFill>
              </a:rPr>
              <a:t>a través del programa “Pinta tu entorno”</a:t>
            </a:r>
          </a:p>
          <a:p>
            <a:pPr lvl="2" algn="just"/>
            <a:r>
              <a:rPr lang="es-MX" sz="2400" dirty="0">
                <a:solidFill>
                  <a:schemeClr val="tx2"/>
                </a:solidFill>
              </a:rPr>
              <a:t>Tinacos</a:t>
            </a:r>
          </a:p>
          <a:p>
            <a:pPr lvl="2" algn="just"/>
            <a:r>
              <a:rPr lang="es-MX" sz="2400" dirty="0">
                <a:solidFill>
                  <a:schemeClr val="tx2"/>
                </a:solidFill>
              </a:rPr>
              <a:t>Calentadores Solares</a:t>
            </a:r>
          </a:p>
        </p:txBody>
      </p:sp>
    </p:spTree>
    <p:extLst>
      <p:ext uri="{BB962C8B-B14F-4D97-AF65-F5344CB8AC3E}">
        <p14:creationId xmlns:p14="http://schemas.microsoft.com/office/powerpoint/2010/main" val="218325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CuadroTexto"/>
          <p:cNvSpPr txBox="1"/>
          <p:nvPr/>
        </p:nvSpPr>
        <p:spPr>
          <a:xfrm>
            <a:off x="1742371" y="6608385"/>
            <a:ext cx="5904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Unidad de Atención y Gestión Ciudadana</a:t>
            </a:r>
          </a:p>
        </p:txBody>
      </p:sp>
      <p:pic>
        <p:nvPicPr>
          <p:cNvPr id="8" name="Picture 4" descr="C:\Users\gustavo.torres\Documents\Logos\LXIII-LEGISLATURA-5X2,5-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3985"/>
            <a:ext cx="182556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3 CuadroTexto"/>
          <p:cNvSpPr txBox="1"/>
          <p:nvPr/>
        </p:nvSpPr>
        <p:spPr>
          <a:xfrm>
            <a:off x="3147833" y="910461"/>
            <a:ext cx="6006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6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Situación actual</a:t>
            </a:r>
            <a:endParaRPr lang="es-MX" sz="36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93652"/>
            <a:ext cx="1516457" cy="80157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98" y="1452758"/>
            <a:ext cx="7704348" cy="513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28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rmal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TM01859868[[fn=Thermal]]</Template>
  <TotalTime>3195</TotalTime>
  <Words>602</Words>
  <Application>Microsoft Office PowerPoint</Application>
  <PresentationFormat>Presentación en pantalla (4:3)</PresentationFormat>
  <Paragraphs>116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Century Gothic</vt:lpstr>
      <vt:lpstr>termal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Gustavo Torres</dc:creator>
  <cp:lastModifiedBy>Jorge Octavio Sopeña Quiroz</cp:lastModifiedBy>
  <cp:revision>63</cp:revision>
  <dcterms:created xsi:type="dcterms:W3CDTF">2015-10-28T21:25:40Z</dcterms:created>
  <dcterms:modified xsi:type="dcterms:W3CDTF">2016-09-13T19:34:08Z</dcterms:modified>
</cp:coreProperties>
</file>